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6"/>
  </p:notesMasterIdLst>
  <p:handoutMasterIdLst>
    <p:handoutMasterId r:id="rId57"/>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41" r:id="rId51"/>
    <p:sldId id="342" r:id="rId52"/>
    <p:sldId id="343" r:id="rId53"/>
    <p:sldId id="344" r:id="rId54"/>
    <p:sldId id="329" r:id="rId5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EEF799-78E8-264F-341D-3B587532F0DC}" v="5423" dt="2024-05-20T09:07:20.186"/>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5/20/2024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api.spacexdata.com/v4/rockets/"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api.spacexdata.com/v4/cores/" TargetMode="External"/><Relationship Id="rId5" Type="http://schemas.openxmlformats.org/officeDocument/2006/relationships/hyperlink" Target="https://api.spacexdata.com/v4/payloads/" TargetMode="External"/><Relationship Id="rId4" Type="http://schemas.openxmlformats.org/officeDocument/2006/relationships/hyperlink" Target="https://api.spacexdata.com/v4/launchpad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Rodolpho AKAKPO</a:t>
            </a:r>
          </a:p>
          <a:p>
            <a:r>
              <a:rPr lang="en-US" dirty="0">
                <a:solidFill>
                  <a:schemeClr val="bg2"/>
                </a:solidFill>
                <a:latin typeface="Abadi"/>
                <a:ea typeface="SF Pro" pitchFamily="2" charset="0"/>
                <a:cs typeface="SF Pro" pitchFamily="2" charset="0"/>
              </a:rPr>
              <a:t>05/18/2024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lIns="91440" tIns="45720" rIns="91440" bIns="45720" anchor="t"/>
          <a:lstStyle/>
          <a:p>
            <a:r>
              <a:rPr lang="en-US" sz="2200" dirty="0">
                <a:solidFill>
                  <a:schemeClr val="accent3">
                    <a:lumMod val="25000"/>
                  </a:schemeClr>
                </a:solidFill>
                <a:latin typeface="Abadi"/>
              </a:rPr>
              <a:t>After being collected, a </a:t>
            </a:r>
            <a:r>
              <a:rPr lang="en-US" sz="2200" err="1">
                <a:solidFill>
                  <a:schemeClr val="accent3">
                    <a:lumMod val="25000"/>
                  </a:schemeClr>
                </a:solidFill>
                <a:latin typeface="Abadi"/>
              </a:rPr>
              <a:t>DataFrame</a:t>
            </a:r>
            <a:r>
              <a:rPr lang="en-US" sz="2200" dirty="0">
                <a:solidFill>
                  <a:schemeClr val="accent3">
                    <a:lumMod val="25000"/>
                  </a:schemeClr>
                </a:solidFill>
                <a:latin typeface="Abadi"/>
              </a:rPr>
              <a:t> has been built upon collected Data</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a:rPr>
              <a:t>Only relevant columns for our analysis has been kept</a:t>
            </a:r>
          </a:p>
          <a:p>
            <a:r>
              <a:rPr lang="en-US" sz="2200" dirty="0">
                <a:solidFill>
                  <a:schemeClr val="accent3">
                    <a:lumMod val="25000"/>
                  </a:schemeClr>
                </a:solidFill>
                <a:latin typeface="Abadi"/>
              </a:rPr>
              <a:t>All rows on non-Falcon 9 launches has been filtered out</a:t>
            </a:r>
          </a:p>
          <a:p>
            <a:r>
              <a:rPr lang="en-US" sz="2200" dirty="0">
                <a:solidFill>
                  <a:schemeClr val="accent3">
                    <a:lumMod val="25000"/>
                  </a:schemeClr>
                </a:solidFill>
                <a:latin typeface="Abadi"/>
              </a:rPr>
              <a:t>Missing values has been replaced by the mean of their </a:t>
            </a:r>
            <a:r>
              <a:rPr lang="en-US" sz="2200">
                <a:solidFill>
                  <a:schemeClr val="accent3">
                    <a:lumMod val="25000"/>
                  </a:schemeClr>
                </a:solidFill>
                <a:latin typeface="Abadi"/>
              </a:rPr>
              <a:t>columns</a:t>
            </a:r>
            <a:endParaRPr lang="en-US" sz="2200" dirty="0">
              <a:solidFill>
                <a:schemeClr val="accent3">
                  <a:lumMod val="25000"/>
                </a:schemeClr>
              </a:solidFill>
              <a:latin typeface="Abadi"/>
            </a:endParaRPr>
          </a:p>
          <a:p>
            <a:r>
              <a:rPr lang="en-US" sz="2200" dirty="0">
                <a:solidFill>
                  <a:schemeClr val="accent3">
                    <a:lumMod val="25000"/>
                  </a:schemeClr>
                </a:solidFill>
                <a:latin typeface="Abadi"/>
              </a:rPr>
              <a:t>Categorical fields are encoded using One-hot encoding</a:t>
            </a:r>
          </a:p>
          <a:p>
            <a:r>
              <a:rPr lang="en-US" sz="2200" dirty="0">
                <a:solidFill>
                  <a:schemeClr val="accent3">
                    <a:lumMod val="25000"/>
                  </a:schemeClr>
                </a:solidFill>
                <a:latin typeface="Abadi"/>
                <a:ea typeface="Calibri"/>
                <a:cs typeface="Calibri"/>
              </a:rPr>
              <a:t>An extra column called ‘Class’ is added. It equals 0 if a given launch </a:t>
            </a:r>
            <a:r>
              <a:rPr lang="en-US" sz="2200">
                <a:solidFill>
                  <a:schemeClr val="accent3">
                    <a:lumMod val="25000"/>
                  </a:schemeClr>
                </a:solidFill>
                <a:latin typeface="Abadi"/>
                <a:ea typeface="Calibri"/>
                <a:cs typeface="Calibri"/>
              </a:rPr>
              <a:t>was a failure and 1 if it was successful.</a:t>
            </a:r>
            <a:endParaRPr lang="en-US" sz="2200" dirty="0">
              <a:solidFill>
                <a:schemeClr val="accent3">
                  <a:lumMod val="25000"/>
                </a:schemeClr>
              </a:solidFill>
              <a:latin typeface="Abadi"/>
              <a:ea typeface="Calibri"/>
              <a:cs typeface="Calibri"/>
            </a:endParaRPr>
          </a:p>
          <a:p>
            <a:r>
              <a:rPr lang="en-US" sz="2200" dirty="0">
                <a:solidFill>
                  <a:schemeClr val="accent3">
                    <a:lumMod val="25000"/>
                  </a:schemeClr>
                </a:solidFill>
                <a:latin typeface="Abadi"/>
                <a:ea typeface="Calibri"/>
                <a:cs typeface="Calibri"/>
              </a:rPr>
              <a:t>The final </a:t>
            </a:r>
            <a:r>
              <a:rPr lang="en-US" sz="2200" err="1">
                <a:solidFill>
                  <a:schemeClr val="accent3">
                    <a:lumMod val="25000"/>
                  </a:schemeClr>
                </a:solidFill>
                <a:latin typeface="Abadi"/>
                <a:ea typeface="Calibri"/>
                <a:cs typeface="Calibri"/>
              </a:rPr>
              <a:t>dataframe</a:t>
            </a:r>
            <a:r>
              <a:rPr lang="en-US" sz="2200" dirty="0">
                <a:solidFill>
                  <a:schemeClr val="accent3">
                    <a:lumMod val="25000"/>
                  </a:schemeClr>
                </a:solidFill>
                <a:latin typeface="Abadi"/>
                <a:ea typeface="Calibri"/>
                <a:cs typeface="Calibri"/>
              </a:rPr>
              <a:t> was casted into float </a:t>
            </a:r>
            <a:r>
              <a:rPr lang="en-US" sz="2200">
                <a:solidFill>
                  <a:schemeClr val="accent3">
                    <a:lumMod val="25000"/>
                  </a:schemeClr>
                </a:solidFill>
                <a:latin typeface="Abadi"/>
                <a:ea typeface="Calibri"/>
                <a:cs typeface="Calibri"/>
              </a:rPr>
              <a:t>type</a:t>
            </a:r>
            <a:endParaRPr lang="en-US" sz="2200">
              <a:solidFill>
                <a:schemeClr val="accent3">
                  <a:lumMod val="25000"/>
                </a:schemeClr>
              </a:solidFill>
              <a:latin typeface="Abadi" panose="020B0604020104020204" pitchFamily="34" charset="0"/>
              <a:ea typeface="Calibri"/>
              <a:cs typeface="Calibri"/>
            </a:endParaRPr>
          </a:p>
          <a:p>
            <a:pPr marL="0" indent="0">
              <a:buNone/>
            </a:pPr>
            <a:r>
              <a:rPr lang="en-US" sz="2200" dirty="0">
                <a:solidFill>
                  <a:schemeClr val="accent3">
                    <a:lumMod val="25000"/>
                  </a:schemeClr>
                </a:solidFill>
                <a:ea typeface="+mn-lt"/>
                <a:cs typeface="+mn-lt"/>
              </a:rPr>
              <a:t>https://github.com/KadAik/IBM-Data-Science/blob/main/Capstone%20SpaceX/03%20Data%20wrangling.ipynb</a:t>
            </a:r>
            <a:endParaRPr lang="en-US" sz="2200" dirty="0">
              <a:solidFill>
                <a:schemeClr val="accent3">
                  <a:lumMod val="25000"/>
                </a:schemeClr>
              </a:solidFill>
              <a:latin typeface="Abadi"/>
              <a:ea typeface="+mn-lt"/>
              <a:cs typeface="+mn-lt"/>
            </a:endParaRPr>
          </a:p>
          <a:p>
            <a:pPr marL="0" indent="0">
              <a:buNone/>
            </a:pPr>
            <a:endParaRPr lang="en-US" sz="2200" dirty="0">
              <a:solidFill>
                <a:srgbClr val="292929"/>
              </a:solidFill>
              <a:latin typeface="Abadi"/>
              <a:ea typeface="Calibri"/>
              <a:cs typeface="Calibri"/>
            </a:endParaRPr>
          </a:p>
          <a:p>
            <a:pPr marL="0" indent="0">
              <a:buNone/>
            </a:pPr>
            <a:endParaRPr lang="en-US" dirty="0">
              <a:ea typeface="Calibri"/>
              <a:cs typeface="Calibri"/>
            </a:endParaRPr>
          </a:p>
          <a:p>
            <a:endParaRPr lang="en-US">
              <a:ea typeface="Calibri" panose="020F0502020204030204"/>
              <a:cs typeface="Calibri" panose="020F0502020204030204"/>
            </a:endParaRPr>
          </a:p>
          <a:p>
            <a:endParaRPr lang="en-US">
              <a:ea typeface="Calibri" panose="020F0502020204030204"/>
              <a:cs typeface="Calibri" panose="020F0502020204030204"/>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Several plots were made to get how each variables are related to each over and to the target variable :</a:t>
            </a:r>
            <a:endParaRPr lang="en-US" dirty="0">
              <a:solidFill>
                <a:schemeClr val="accent3">
                  <a:lumMod val="25000"/>
                </a:schemeClr>
              </a:solidFill>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Scatter plot : it helped us in visualizing correlation between </a:t>
            </a:r>
            <a:r>
              <a:rPr lang="en-US" sz="1800">
                <a:solidFill>
                  <a:schemeClr val="accent3">
                    <a:lumMod val="25000"/>
                  </a:schemeClr>
                </a:solidFill>
                <a:latin typeface="Abadi"/>
              </a:rPr>
              <a:t>different</a:t>
            </a:r>
            <a:r>
              <a:rPr lang="en-US" sz="1800" dirty="0">
                <a:solidFill>
                  <a:schemeClr val="accent3">
                    <a:lumMod val="25000"/>
                  </a:schemeClr>
                </a:solidFill>
                <a:latin typeface="Abadi"/>
              </a:rPr>
              <a:t> variables and the target variable (the launch outcome); say otherwise, it helped identified how different features influence or impact the target variable and how they are correlated to each other.</a:t>
            </a:r>
          </a:p>
          <a:p>
            <a:pPr lvl="1">
              <a:lnSpc>
                <a:spcPct val="100000"/>
              </a:lnSpc>
              <a:spcBef>
                <a:spcPts val="1400"/>
              </a:spcBef>
              <a:buFont typeface="Courier New" panose="020B0604020202020204" pitchFamily="34" charset="0"/>
              <a:buChar char="o"/>
            </a:pPr>
            <a:r>
              <a:rPr lang="en-US" sz="1800">
                <a:solidFill>
                  <a:schemeClr val="accent3">
                    <a:lumMod val="25000"/>
                  </a:schemeClr>
                </a:solidFill>
                <a:latin typeface="Abadi"/>
              </a:rPr>
              <a:t>Bar chart :  helped us in gaining quantitative information</a:t>
            </a:r>
            <a:r>
              <a:rPr lang="en-US" sz="1800" dirty="0">
                <a:solidFill>
                  <a:schemeClr val="accent3">
                    <a:lumMod val="25000"/>
                  </a:schemeClr>
                </a:solidFill>
                <a:latin typeface="Abadi"/>
              </a:rPr>
              <a:t> on categorical variables ; for instance, it helped us visualize the success rate of each orbit</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Line plot : it helped us to visualize how a specific variable fluctuates or trends over time ; </a:t>
            </a:r>
            <a:r>
              <a:rPr lang="en-US" sz="1800">
                <a:solidFill>
                  <a:schemeClr val="accent3">
                    <a:lumMod val="25000"/>
                  </a:schemeClr>
                </a:solidFill>
                <a:latin typeface="Abadi"/>
              </a:rPr>
              <a:t>we used it for instance to visualize how the success rate trends over years</a:t>
            </a:r>
            <a:endParaRPr lang="en-US" sz="1800" dirty="0">
              <a:solidFill>
                <a:schemeClr val="accent3">
                  <a:lumMod val="25000"/>
                </a:schemeClr>
              </a:solidFill>
              <a:latin typeface="Abadi"/>
            </a:endParaRPr>
          </a:p>
          <a:p>
            <a:pPr marL="457200" lvl="1" indent="0">
              <a:lnSpc>
                <a:spcPct val="100000"/>
              </a:lnSpc>
              <a:spcBef>
                <a:spcPts val="1400"/>
              </a:spcBef>
              <a:buNone/>
            </a:pPr>
            <a:r>
              <a:rPr lang="en-US" sz="1800" dirty="0">
                <a:solidFill>
                  <a:schemeClr val="accent3">
                    <a:lumMod val="25000"/>
                  </a:schemeClr>
                </a:solidFill>
                <a:latin typeface="Calibri"/>
                <a:ea typeface="Calibri"/>
                <a:cs typeface="Calibri"/>
              </a:rPr>
              <a:t>https</a:t>
            </a:r>
            <a:r>
              <a:rPr lang="en-US" sz="1800" dirty="0">
                <a:solidFill>
                  <a:schemeClr val="accent3">
                    <a:lumMod val="25000"/>
                  </a:schemeClr>
                </a:solidFill>
                <a:ea typeface="+mn-lt"/>
                <a:cs typeface="+mn-lt"/>
              </a:rPr>
              <a:t>://github.com/KadAik/IBM-Data-Science/blob/main/Capstone%20SpaceX/04%20EDA%20Visualization.ipynb</a:t>
            </a:r>
            <a:endParaRPr lang="en-US" dirty="0">
              <a:solidFill>
                <a:schemeClr val="accent3">
                  <a:lumMod val="25000"/>
                </a:schemeClr>
              </a:solidFill>
              <a:ea typeface="Calibri"/>
              <a:cs typeface="Calibr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13516"/>
            <a:ext cx="11235970" cy="553916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SQL queries are used to perform the following EDA tasks :</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Display the names of unique launch sites in the space missions</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Display launch sites records where the names begin with CCA</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Display the total payload mass carried by boosters launched by NASA (CRS) : </a:t>
            </a:r>
            <a:r>
              <a:rPr lang="en-US" sz="1800" dirty="0">
                <a:solidFill>
                  <a:srgbClr val="FF0000"/>
                </a:solidFill>
                <a:latin typeface="Abadi"/>
              </a:rPr>
              <a:t>45 596 Kg</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Display average payload mass carried by booster version F9 v1.1 : </a:t>
            </a:r>
            <a:r>
              <a:rPr lang="en-US" sz="1800" dirty="0">
                <a:solidFill>
                  <a:srgbClr val="FF0000"/>
                </a:solidFill>
                <a:latin typeface="Abadi"/>
              </a:rPr>
              <a:t>2 928.4 Kg</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Get the date of the first successful landing in ground pad : </a:t>
            </a:r>
            <a:r>
              <a:rPr lang="en-US" sz="1800" dirty="0">
                <a:solidFill>
                  <a:srgbClr val="FF0000"/>
                </a:solidFill>
                <a:latin typeface="Abadi"/>
              </a:rPr>
              <a:t>2015-12-22</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List the names of the boosters which have success in drone ship and have payload mass greater than 4000 but less than 6000</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List the total number of successful and failure mission outcomes</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List the total number of successful and failure mission outcomes</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Rank the count of landing outcomes (such as Failure (drone ship) or Success (ground pad)) between the date 2010-06-04 and 2017-03-20</a:t>
            </a:r>
          </a:p>
          <a:p>
            <a:pPr marL="457200" lvl="1" indent="0">
              <a:lnSpc>
                <a:spcPct val="100000"/>
              </a:lnSpc>
              <a:spcBef>
                <a:spcPts val="1400"/>
              </a:spcBef>
              <a:buNone/>
            </a:pPr>
            <a:r>
              <a:rPr lang="en-US" sz="1800" dirty="0">
                <a:solidFill>
                  <a:schemeClr val="accent3">
                    <a:lumMod val="25000"/>
                  </a:schemeClr>
                </a:solidFill>
                <a:ea typeface="+mn-lt"/>
                <a:cs typeface="+mn-lt"/>
              </a:rPr>
              <a:t>https://github.com/KadAik/IBM-Data-Science/blob/main/Capstone%20SpaceX/05%20EDA%20SQL.ipynb</a:t>
            </a:r>
            <a:endParaRPr lang="en-US" sz="1800" dirty="0">
              <a:solidFill>
                <a:schemeClr val="accent3">
                  <a:lumMod val="25000"/>
                </a:schemeClr>
              </a:solidFill>
              <a:latin typeface="Abadi"/>
              <a:cs typeface="Calibri" panose="020F0502020204030204"/>
            </a:endParaRPr>
          </a:p>
          <a:p>
            <a:endParaRPr lang="en-US">
              <a:solidFill>
                <a:srgbClr val="000000"/>
              </a:solidFill>
              <a:latin typeface="Calibri" panose="020F0502020204030204"/>
              <a:ea typeface="Calibri" panose="020F0502020204030204"/>
              <a:cs typeface="Calibri" panose="020F0502020204030204"/>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With Folium, different map object has been created :</a:t>
            </a:r>
            <a:endParaRPr lang="en-US" dirty="0">
              <a:solidFill>
                <a:schemeClr val="accent3">
                  <a:lumMod val="25000"/>
                </a:schemeClr>
              </a:solidFill>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Circle : to highlight a specific area</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Markers : to mark a specific site and display it name when point on it</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Markers Cluster :  to group several related markers with the ability to quickly identify which sites </a:t>
            </a:r>
            <a:r>
              <a:rPr lang="en-US" sz="1800">
                <a:solidFill>
                  <a:schemeClr val="accent3">
                    <a:lumMod val="25000"/>
                  </a:schemeClr>
                </a:solidFill>
                <a:latin typeface="Abadi"/>
              </a:rPr>
              <a:t>have the highest rate of success outcomes</a:t>
            </a:r>
            <a:endParaRPr lang="en-US" sz="1800" dirty="0">
              <a:solidFill>
                <a:schemeClr val="accent3">
                  <a:lumMod val="25000"/>
                </a:schemeClr>
              </a:solidFill>
              <a:latin typeface="Abadi"/>
            </a:endParaRPr>
          </a:p>
          <a:p>
            <a:pPr lvl="1">
              <a:lnSpc>
                <a:spcPct val="100000"/>
              </a:lnSpc>
              <a:spcBef>
                <a:spcPts val="1400"/>
              </a:spcBef>
              <a:buFont typeface="Courier New" panose="020B0604020202020204" pitchFamily="34" charset="0"/>
              <a:buChar char="o"/>
            </a:pPr>
            <a:r>
              <a:rPr lang="en-US" sz="1800" err="1">
                <a:solidFill>
                  <a:schemeClr val="accent3">
                    <a:lumMod val="25000"/>
                  </a:schemeClr>
                </a:solidFill>
                <a:latin typeface="Abadi"/>
              </a:rPr>
              <a:t>MousePosition</a:t>
            </a:r>
            <a:r>
              <a:rPr lang="en-US" sz="1800" dirty="0">
                <a:solidFill>
                  <a:schemeClr val="accent3">
                    <a:lumMod val="25000"/>
                  </a:schemeClr>
                </a:solidFill>
                <a:latin typeface="Abadi"/>
              </a:rPr>
              <a:t> : to quickly get coordinates of a place of interest ; for instance it helped us get the coordinates of some coastline </a:t>
            </a:r>
            <a:r>
              <a:rPr lang="en-US" sz="1800">
                <a:solidFill>
                  <a:schemeClr val="accent3">
                    <a:lumMod val="25000"/>
                  </a:schemeClr>
                </a:solidFill>
                <a:latin typeface="Abadi"/>
              </a:rPr>
              <a:t>points, highways, railways...</a:t>
            </a:r>
          </a:p>
          <a:p>
            <a:pPr lvl="1">
              <a:lnSpc>
                <a:spcPct val="100000"/>
              </a:lnSpc>
              <a:spcBef>
                <a:spcPts val="1400"/>
              </a:spcBef>
              <a:buFont typeface="Courier New" panose="020B0604020202020204" pitchFamily="34" charset="0"/>
              <a:buChar char="o"/>
            </a:pPr>
            <a:r>
              <a:rPr lang="en-US" sz="1800" dirty="0" err="1">
                <a:solidFill>
                  <a:schemeClr val="accent3">
                    <a:lumMod val="25000"/>
                  </a:schemeClr>
                </a:solidFill>
                <a:latin typeface="Abadi"/>
              </a:rPr>
              <a:t>PolyLine</a:t>
            </a:r>
            <a:r>
              <a:rPr lang="en-US" sz="1800" dirty="0">
                <a:solidFill>
                  <a:schemeClr val="accent3">
                    <a:lumMod val="25000"/>
                  </a:schemeClr>
                </a:solidFill>
                <a:latin typeface="Abadi"/>
              </a:rPr>
              <a:t> : to visualize the distance between a site and a coastline point or some place of interest to state how closest the launch site is to those places.</a:t>
            </a:r>
          </a:p>
          <a:p>
            <a:pPr marL="457200" lvl="1" indent="0">
              <a:lnSpc>
                <a:spcPct val="100000"/>
              </a:lnSpc>
              <a:spcBef>
                <a:spcPts val="1400"/>
              </a:spcBef>
              <a:buNone/>
            </a:pPr>
            <a:r>
              <a:rPr lang="en-US" sz="1800" dirty="0">
                <a:solidFill>
                  <a:schemeClr val="accent3">
                    <a:lumMod val="25000"/>
                  </a:schemeClr>
                </a:solidFill>
                <a:ea typeface="+mn-lt"/>
                <a:cs typeface="+mn-lt"/>
              </a:rPr>
              <a:t>https://github.com/KadAik/IBM-Data-Science/blob/main/Capstone%20SpaceX/04%20EDA%20Visualization.ipynb</a:t>
            </a:r>
            <a:endParaRPr lang="en-US" dirty="0">
              <a:solidFill>
                <a:schemeClr val="accent3">
                  <a:lumMod val="25000"/>
                </a:schemeClr>
              </a:solidFill>
            </a:endParaRPr>
          </a:p>
          <a:p>
            <a:endParaRPr lang="en-US">
              <a:ea typeface="Calibri" panose="020F0502020204030204"/>
              <a:cs typeface="Calibri" panose="020F0502020204030204"/>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following elements has been added to the dashboard :</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 typeface="Courier New" panose="020B0604020202020204" pitchFamily="34" charset="0"/>
              <a:buChar char="o"/>
            </a:pPr>
            <a:r>
              <a:rPr lang="en-US" sz="1800">
                <a:solidFill>
                  <a:schemeClr val="accent3">
                    <a:lumMod val="25000"/>
                  </a:schemeClr>
                </a:solidFill>
                <a:latin typeface="Abadi"/>
              </a:rPr>
              <a:t>A pie chart to visualize the success and the failure rate of a selected site and all sites</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A dropdown input component to make the site selection</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A scatter point chart to visualize the correlation between the payload mass and the </a:t>
            </a:r>
            <a:r>
              <a:rPr lang="en-US" sz="1800">
                <a:solidFill>
                  <a:schemeClr val="accent3">
                    <a:lumMod val="25000"/>
                  </a:schemeClr>
                </a:solidFill>
                <a:latin typeface="Abadi"/>
              </a:rPr>
              <a:t>success for all sites and for a specific site</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A range slider to select a payload range</a:t>
            </a:r>
          </a:p>
          <a:p>
            <a:pPr marL="457200" lvl="1" indent="0">
              <a:lnSpc>
                <a:spcPct val="100000"/>
              </a:lnSpc>
              <a:spcBef>
                <a:spcPts val="1400"/>
              </a:spcBef>
              <a:buNone/>
            </a:pPr>
            <a:r>
              <a:rPr lang="en-US" sz="1800" dirty="0">
                <a:solidFill>
                  <a:schemeClr val="accent3">
                    <a:lumMod val="25000"/>
                  </a:schemeClr>
                </a:solidFill>
                <a:ea typeface="+mn-lt"/>
                <a:cs typeface="+mn-lt"/>
              </a:rPr>
              <a:t>https://github.com/KadAik/IBM-Data-Science/blob/main/Capstone%20SpaceX/04%20Interactive%20dashboard%20with%20Plotly%20and%20Dash.py</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Given the classification problem, we have built and evaluated several classification models following those steps :</a:t>
            </a:r>
            <a:endParaRPr lang="en-US" dirty="0">
              <a:solidFill>
                <a:schemeClr val="accent3">
                  <a:lumMod val="25000"/>
                </a:schemeClr>
              </a:solidFill>
            </a:endParaRPr>
          </a:p>
          <a:p>
            <a:pPr lvl="1">
              <a:lnSpc>
                <a:spcPct val="100000"/>
              </a:lnSpc>
              <a:spcBef>
                <a:spcPts val="1400"/>
              </a:spcBef>
              <a:buFont typeface="Courier New" panose="020B0604020202020204" pitchFamily="34" charset="0"/>
              <a:buChar char="o"/>
            </a:pPr>
            <a:r>
              <a:rPr lang="en-US" sz="1800">
                <a:solidFill>
                  <a:schemeClr val="accent3">
                    <a:lumMod val="25000"/>
                  </a:schemeClr>
                </a:solidFill>
                <a:latin typeface="Abadi"/>
              </a:rPr>
              <a:t>We first standize the dataset using standard scaler</a:t>
            </a:r>
            <a:endParaRPr lang="en-US" sz="1800" dirty="0">
              <a:solidFill>
                <a:schemeClr val="accent3">
                  <a:lumMod val="25000"/>
                </a:schemeClr>
              </a:solidFill>
              <a:latin typeface="Abadi"/>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Split the dataset into train and test set to prevent overfitting</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Select a given model and a set of hyperparameters</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Build a model using </a:t>
            </a:r>
            <a:r>
              <a:rPr lang="en-US" sz="1800" dirty="0" err="1">
                <a:solidFill>
                  <a:schemeClr val="accent3">
                    <a:lumMod val="25000"/>
                  </a:schemeClr>
                </a:solidFill>
                <a:latin typeface="Abadi"/>
              </a:rPr>
              <a:t>gridsearchcv</a:t>
            </a:r>
            <a:r>
              <a:rPr lang="en-US" sz="1800" dirty="0">
                <a:solidFill>
                  <a:schemeClr val="accent3">
                    <a:lumMod val="25000"/>
                  </a:schemeClr>
                </a:solidFill>
                <a:latin typeface="Abadi"/>
              </a:rPr>
              <a:t> and cross validation to select the best parameters</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Train the model on the train test</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Evaluate the model on the test set</a:t>
            </a:r>
          </a:p>
          <a:p>
            <a:pPr marL="457200" lvl="1" indent="0">
              <a:lnSpc>
                <a:spcPct val="100000"/>
              </a:lnSpc>
              <a:spcBef>
                <a:spcPts val="1400"/>
              </a:spcBef>
              <a:buNone/>
            </a:pPr>
            <a:r>
              <a:rPr lang="en-US" sz="1800" dirty="0">
                <a:solidFill>
                  <a:schemeClr val="accent3">
                    <a:lumMod val="25000"/>
                  </a:schemeClr>
                </a:solidFill>
                <a:ea typeface="+mn-lt"/>
                <a:cs typeface="+mn-lt"/>
              </a:rPr>
              <a:t>https://github.com/KadAik/IBM-Data-Science/blob/main/Capstone%20SpaceX/07%20Predicitve%20analysis%20Machine%20Learning.ipynb</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1098861" y="2109896"/>
            <a:ext cx="9858989" cy="347063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The results section will fall into three sub-sections :</a:t>
            </a:r>
          </a:p>
          <a:p>
            <a:pPr>
              <a:lnSpc>
                <a:spcPct val="100000"/>
              </a:lnSpc>
              <a:spcBef>
                <a:spcPts val="1400"/>
              </a:spcBef>
            </a:pPr>
            <a:r>
              <a:rPr lang="en-US" sz="2200" dirty="0">
                <a:solidFill>
                  <a:schemeClr val="accent3">
                    <a:lumMod val="25000"/>
                  </a:schemeClr>
                </a:solidFill>
                <a:latin typeface="Abadi"/>
              </a:rPr>
              <a:t>Exploratory data analysis insights with </a:t>
            </a:r>
            <a:r>
              <a:rPr lang="en-US" sz="2200" dirty="0" err="1">
                <a:solidFill>
                  <a:schemeClr val="accent3">
                    <a:lumMod val="25000"/>
                  </a:schemeClr>
                </a:solidFill>
                <a:latin typeface="Abadi"/>
              </a:rPr>
              <a:t>sql</a:t>
            </a:r>
            <a:r>
              <a:rPr lang="en-US" sz="2200" dirty="0">
                <a:solidFill>
                  <a:schemeClr val="accent3">
                    <a:lumMod val="25000"/>
                  </a:schemeClr>
                </a:solidFill>
                <a:latin typeface="Abadi"/>
              </a:rPr>
              <a:t> and </a:t>
            </a:r>
            <a:r>
              <a:rPr lang="en-US" sz="2200" dirty="0" err="1">
                <a:solidFill>
                  <a:schemeClr val="accent3">
                    <a:lumMod val="25000"/>
                  </a:schemeClr>
                </a:solidFill>
                <a:latin typeface="Abadi"/>
              </a:rPr>
              <a:t>stactic</a:t>
            </a:r>
            <a:r>
              <a:rPr lang="en-US" sz="2200" dirty="0">
                <a:solidFill>
                  <a:schemeClr val="accent3">
                    <a:lumMod val="25000"/>
                  </a:schemeClr>
                </a:solidFill>
                <a:latin typeface="Abadi"/>
              </a:rPr>
              <a:t> visualizations</a:t>
            </a:r>
            <a:endParaRPr lang="en-US"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Interactive analytics </a:t>
            </a:r>
          </a:p>
          <a:p>
            <a:pPr>
              <a:lnSpc>
                <a:spcPct val="100000"/>
              </a:lnSpc>
              <a:spcBef>
                <a:spcPts val="1400"/>
              </a:spcBef>
            </a:pPr>
            <a:r>
              <a:rPr lang="en-US" sz="2200" dirty="0">
                <a:solidFill>
                  <a:schemeClr val="accent3">
                    <a:lumMod val="25000"/>
                  </a:schemeClr>
                </a:solidFill>
                <a:latin typeface="Abadi"/>
              </a:rPr>
              <a:t>Predictive analysis results</a:t>
            </a:r>
            <a:endParaRPr lang="en-US" dirty="0">
              <a:solidFill>
                <a:schemeClr val="accent3">
                  <a:lumMod val="25000"/>
                </a:schemeClr>
              </a:solidFill>
            </a:endParaRP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125885" y="4096871"/>
            <a:ext cx="3932238" cy="528265"/>
          </a:xfrm>
          <a:prstGeom prst="rect">
            <a:avLst/>
          </a:prstGeom>
        </p:spPr>
        <p:txBody>
          <a:bodyPr lIns="91440" tIns="45720" rIns="91440" bIns="45720" anchor="t">
            <a:normAutofit/>
          </a:bodyPr>
          <a:lstStyle/>
          <a:p>
            <a:pPr marL="0" indent="0">
              <a:lnSpc>
                <a:spcPct val="100000"/>
              </a:lnSpc>
              <a:spcBef>
                <a:spcPts val="1400"/>
              </a:spcBef>
              <a:buNone/>
            </a:pPr>
            <a:r>
              <a:rPr lang="en-CA" sz="2200">
                <a:solidFill>
                  <a:schemeClr val="accent3">
                    <a:lumMod val="25000"/>
                  </a:schemeClr>
                </a:solidFill>
                <a:latin typeface="Abadi"/>
              </a:rPr>
              <a:t>Flight Number vs. Launch Site</a:t>
            </a:r>
            <a:endParaRPr lang="en-US" sz="2200">
              <a:solidFill>
                <a:schemeClr val="accent3">
                  <a:lumMod val="25000"/>
                </a:schemeClr>
              </a:solidFill>
              <a:latin typeface="Abadi"/>
            </a:endParaRP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descr="A graph with numbers and dots&#10;&#10;Description automatically generated">
            <a:extLst>
              <a:ext uri="{FF2B5EF4-FFF2-40B4-BE49-F238E27FC236}">
                <a16:creationId xmlns:a16="http://schemas.microsoft.com/office/drawing/2014/main" id="{6C101CC0-09A8-1CD2-8B13-DB1065CBBF50}"/>
              </a:ext>
            </a:extLst>
          </p:cNvPr>
          <p:cNvPicPr>
            <a:picLocks noChangeAspect="1"/>
          </p:cNvPicPr>
          <p:nvPr/>
        </p:nvPicPr>
        <p:blipFill>
          <a:blip r:embed="rId3"/>
          <a:stretch>
            <a:fillRect/>
          </a:stretch>
        </p:blipFill>
        <p:spPr>
          <a:xfrm>
            <a:off x="302559" y="1450550"/>
            <a:ext cx="11586883" cy="2388075"/>
          </a:xfrm>
          <a:prstGeom prst="rect">
            <a:avLst/>
          </a:prstGeom>
        </p:spPr>
      </p:pic>
      <p:sp>
        <p:nvSpPr>
          <p:cNvPr id="6" name="TextBox 5">
            <a:extLst>
              <a:ext uri="{FF2B5EF4-FFF2-40B4-BE49-F238E27FC236}">
                <a16:creationId xmlns:a16="http://schemas.microsoft.com/office/drawing/2014/main" id="{5B4CD71A-77F2-6E08-F7F0-9D186EC8B995}"/>
              </a:ext>
            </a:extLst>
          </p:cNvPr>
          <p:cNvSpPr txBox="1"/>
          <p:nvPr/>
        </p:nvSpPr>
        <p:spPr>
          <a:xfrm>
            <a:off x="1205754" y="4825253"/>
            <a:ext cx="10374404"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a:solidFill>
                  <a:schemeClr val="accent3">
                    <a:lumMod val="25000"/>
                  </a:schemeClr>
                </a:solidFill>
                <a:latin typeface="Abadi"/>
              </a:rPr>
              <a:t>We see that as the flight number increases, the first stage is more likely to land successfully. The payload mass is also important; it seems the more massive the payload, the less likely the first stage will return.</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865511" y="6025433"/>
            <a:ext cx="3159033" cy="405001"/>
          </a:xfrm>
          <a:prstGeom prst="rect">
            <a:avLst/>
          </a:prstGeom>
        </p:spPr>
        <p:txBody>
          <a:bodyPr lIns="91440" tIns="45720" rIns="91440" bIns="45720" anchor="t">
            <a:normAutofit lnSpcReduction="10000"/>
          </a:bodyPr>
          <a:lstStyle/>
          <a:p>
            <a:pPr marL="0" indent="0">
              <a:lnSpc>
                <a:spcPct val="100000"/>
              </a:lnSpc>
              <a:spcBef>
                <a:spcPts val="1400"/>
              </a:spcBef>
              <a:buNone/>
            </a:pPr>
            <a:r>
              <a:rPr lang="en-CA" sz="2200">
                <a:solidFill>
                  <a:schemeClr val="accent3">
                    <a:lumMod val="25000"/>
                  </a:schemeClr>
                </a:solidFill>
                <a:latin typeface="Abadi"/>
              </a:rPr>
              <a:t>Payload vs. Launch Site</a:t>
            </a:r>
            <a:endParaRPr lang="en-US" sz="22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0C65D48D-4C39-A9EA-6302-AA727D42791E}"/>
              </a:ext>
            </a:extLst>
          </p:cNvPr>
          <p:cNvPicPr>
            <a:picLocks noChangeAspect="1"/>
          </p:cNvPicPr>
          <p:nvPr/>
        </p:nvPicPr>
        <p:blipFill>
          <a:blip r:embed="rId3"/>
          <a:stretch>
            <a:fillRect/>
          </a:stretch>
        </p:blipFill>
        <p:spPr>
          <a:xfrm>
            <a:off x="1557898" y="1718982"/>
            <a:ext cx="5781675" cy="4114800"/>
          </a:xfrm>
          <a:prstGeom prst="rect">
            <a:avLst/>
          </a:prstGeom>
        </p:spPr>
      </p:pic>
      <p:sp>
        <p:nvSpPr>
          <p:cNvPr id="7" name="TextBox 6">
            <a:extLst>
              <a:ext uri="{FF2B5EF4-FFF2-40B4-BE49-F238E27FC236}">
                <a16:creationId xmlns:a16="http://schemas.microsoft.com/office/drawing/2014/main" id="{D7867D0F-CFDC-1488-CC55-A5E1317045E8}"/>
              </a:ext>
            </a:extLst>
          </p:cNvPr>
          <p:cNvSpPr txBox="1"/>
          <p:nvPr/>
        </p:nvSpPr>
        <p:spPr>
          <a:xfrm>
            <a:off x="8018930" y="2382370"/>
            <a:ext cx="3650876"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solidFill>
                  <a:schemeClr val="accent3">
                    <a:lumMod val="25000"/>
                  </a:schemeClr>
                </a:solidFill>
                <a:latin typeface="Abadi"/>
              </a:rPr>
              <a:t>This plot highlights </a:t>
            </a:r>
            <a:r>
              <a:rPr lang="en-US" sz="2200">
                <a:solidFill>
                  <a:schemeClr val="accent3">
                    <a:lumMod val="25000"/>
                  </a:schemeClr>
                </a:solidFill>
                <a:latin typeface="Abadi"/>
              </a:rPr>
              <a:t>that for the VAFB-</a:t>
            </a:r>
            <a:r>
              <a:rPr lang="en-US" sz="2200" dirty="0">
                <a:solidFill>
                  <a:schemeClr val="accent3">
                    <a:lumMod val="25000"/>
                  </a:schemeClr>
                </a:solidFill>
                <a:latin typeface="Abadi"/>
              </a:rPr>
              <a:t>SLC  launchsite there are no  rockets  launched for  heavypayload mass(greater than 10000).</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274275" y="5667996"/>
            <a:ext cx="4156355" cy="561883"/>
          </a:xfrm>
          <a:prstGeom prst="rect">
            <a:avLst/>
          </a:prstGeom>
        </p:spPr>
        <p:txBody>
          <a:bodyPr lIns="91440" tIns="45720" rIns="91440" bIns="45720" anchor="t">
            <a:normAutofit/>
          </a:bodyPr>
          <a:lstStyle/>
          <a:p>
            <a:pPr marL="0" indent="0">
              <a:lnSpc>
                <a:spcPct val="100000"/>
              </a:lnSpc>
              <a:spcBef>
                <a:spcPts val="1400"/>
              </a:spcBef>
              <a:buNone/>
            </a:pPr>
            <a:r>
              <a:rPr lang="en-US" sz="2200">
                <a:solidFill>
                  <a:schemeClr val="accent3">
                    <a:lumMod val="25000"/>
                  </a:schemeClr>
                </a:solidFill>
                <a:latin typeface="Abadi"/>
              </a:rPr>
              <a:t>Success rate of each orbit </a:t>
            </a:r>
            <a:r>
              <a:rPr lang="en-US" sz="2200" dirty="0">
                <a:solidFill>
                  <a:schemeClr val="accent3">
                    <a:lumMod val="25000"/>
                  </a:schemeClr>
                </a:solidFill>
                <a:latin typeface="Abadi"/>
              </a:rPr>
              <a:t>type</a:t>
            </a:r>
            <a:endParaRPr lang="en-US">
              <a:solidFill>
                <a:schemeClr val="accent3">
                  <a:lumMod val="25000"/>
                </a:schemeClr>
              </a:solidFill>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descr="A graph of blue bars&#10;&#10;Description automatically generated">
            <a:extLst>
              <a:ext uri="{FF2B5EF4-FFF2-40B4-BE49-F238E27FC236}">
                <a16:creationId xmlns:a16="http://schemas.microsoft.com/office/drawing/2014/main" id="{E228A7B5-E819-3F9F-6B6A-736ED9BCC794}"/>
              </a:ext>
            </a:extLst>
          </p:cNvPr>
          <p:cNvPicPr>
            <a:picLocks noChangeAspect="1"/>
          </p:cNvPicPr>
          <p:nvPr/>
        </p:nvPicPr>
        <p:blipFill>
          <a:blip r:embed="rId3"/>
          <a:stretch>
            <a:fillRect/>
          </a:stretch>
        </p:blipFill>
        <p:spPr>
          <a:xfrm>
            <a:off x="650222" y="1472453"/>
            <a:ext cx="5400675" cy="4114800"/>
          </a:xfrm>
          <a:prstGeom prst="rect">
            <a:avLst/>
          </a:prstGeom>
        </p:spPr>
      </p:pic>
      <p:sp>
        <p:nvSpPr>
          <p:cNvPr id="7" name="Content Placeholder 2">
            <a:extLst>
              <a:ext uri="{FF2B5EF4-FFF2-40B4-BE49-F238E27FC236}">
                <a16:creationId xmlns:a16="http://schemas.microsoft.com/office/drawing/2014/main" id="{4665A62D-C2BF-F4BE-ABDC-2CCDC66A5293}"/>
              </a:ext>
            </a:extLst>
          </p:cNvPr>
          <p:cNvSpPr txBox="1">
            <a:spLocks/>
          </p:cNvSpPr>
          <p:nvPr/>
        </p:nvSpPr>
        <p:spPr>
          <a:xfrm>
            <a:off x="6525351" y="2693955"/>
            <a:ext cx="4772678" cy="157041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The bar chat shows that ES-L1, GEO, </a:t>
            </a:r>
            <a:r>
              <a:rPr lang="en-US" sz="2200">
                <a:solidFill>
                  <a:schemeClr val="accent3">
                    <a:lumMod val="25000"/>
                  </a:schemeClr>
                </a:solidFill>
                <a:latin typeface="Abadi"/>
              </a:rPr>
              <a:t>HEO and SSO orbits have the highest success </a:t>
            </a:r>
            <a:r>
              <a:rPr lang="en-US" sz="2200" dirty="0">
                <a:solidFill>
                  <a:schemeClr val="accent3">
                    <a:lumMod val="25000"/>
                  </a:schemeClr>
                </a:solidFill>
                <a:latin typeface="Abadi"/>
              </a:rPr>
              <a:t>rate.</a:t>
            </a: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397540" y="5890962"/>
            <a:ext cx="3719327" cy="685147"/>
          </a:xfrm>
          <a:prstGeom prst="rect">
            <a:avLst/>
          </a:prstGeom>
        </p:spPr>
        <p:txBody>
          <a:bodyPr lIns="91440" tIns="45720" rIns="91440" bIns="45720" anchor="t">
            <a:normAutofit/>
          </a:bodyPr>
          <a:lstStyle/>
          <a:p>
            <a:pPr marL="0" indent="0">
              <a:lnSpc>
                <a:spcPct val="100000"/>
              </a:lnSpc>
              <a:spcBef>
                <a:spcPts val="1400"/>
              </a:spcBef>
              <a:buNone/>
            </a:pPr>
            <a:r>
              <a:rPr lang="en-US" sz="2200">
                <a:solidFill>
                  <a:schemeClr val="accent3">
                    <a:lumMod val="25000"/>
                  </a:schemeClr>
                </a:solidFill>
                <a:latin typeface="Abadi"/>
              </a:rPr>
              <a:t>Flight number vs. Orbit type</a:t>
            </a: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descr="A graph of blue and orange dots&#10;&#10;Description automatically generated">
            <a:extLst>
              <a:ext uri="{FF2B5EF4-FFF2-40B4-BE49-F238E27FC236}">
                <a16:creationId xmlns:a16="http://schemas.microsoft.com/office/drawing/2014/main" id="{169F0760-E779-1874-EEF9-638F76E1C3F8}"/>
              </a:ext>
            </a:extLst>
          </p:cNvPr>
          <p:cNvPicPr>
            <a:picLocks noChangeAspect="1"/>
          </p:cNvPicPr>
          <p:nvPr/>
        </p:nvPicPr>
        <p:blipFill>
          <a:blip r:embed="rId3"/>
          <a:stretch>
            <a:fillRect/>
          </a:stretch>
        </p:blipFill>
        <p:spPr>
          <a:xfrm>
            <a:off x="535641" y="1718983"/>
            <a:ext cx="5562600" cy="4114800"/>
          </a:xfrm>
          <a:prstGeom prst="rect">
            <a:avLst/>
          </a:prstGeom>
        </p:spPr>
      </p:pic>
      <p:sp>
        <p:nvSpPr>
          <p:cNvPr id="6" name="TextBox 5">
            <a:extLst>
              <a:ext uri="{FF2B5EF4-FFF2-40B4-BE49-F238E27FC236}">
                <a16:creationId xmlns:a16="http://schemas.microsoft.com/office/drawing/2014/main" id="{86AC9319-D9A7-95A2-A337-AB0605FE876E}"/>
              </a:ext>
            </a:extLst>
          </p:cNvPr>
          <p:cNvSpPr txBox="1"/>
          <p:nvPr/>
        </p:nvSpPr>
        <p:spPr>
          <a:xfrm>
            <a:off x="6707841" y="2505636"/>
            <a:ext cx="4872317"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200">
                <a:solidFill>
                  <a:schemeClr val="accent3">
                    <a:lumMod val="25000"/>
                  </a:schemeClr>
                </a:solidFill>
                <a:latin typeface="Abadi"/>
              </a:rPr>
              <a:t>We should observe that in the LEO orbit the Success appears related to the number of flights; on the other hand, there seems to be no relationship between flight number when in GTO orbit.</a:t>
            </a:r>
            <a:endParaRPr lang="en-US"/>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431158" y="5844989"/>
            <a:ext cx="3237474" cy="662736"/>
          </a:xfrm>
          <a:prstGeom prst="rect">
            <a:avLst/>
          </a:prstGeom>
        </p:spPr>
        <p:txBody>
          <a:bodyPr lIns="91440" tIns="45720" rIns="91440" bIns="45720" anchor="t">
            <a:normAutofit/>
          </a:bodyPr>
          <a:lstStyle/>
          <a:p>
            <a:pPr marL="0" indent="0">
              <a:lnSpc>
                <a:spcPct val="100000"/>
              </a:lnSpc>
              <a:spcBef>
                <a:spcPts val="1400"/>
              </a:spcBef>
              <a:buNone/>
            </a:pPr>
            <a:r>
              <a:rPr lang="en-US" sz="2200">
                <a:solidFill>
                  <a:schemeClr val="accent3">
                    <a:lumMod val="25000"/>
                  </a:schemeClr>
                </a:solidFill>
                <a:latin typeface="Abadi"/>
              </a:rPr>
              <a:t>Payload vs. orbit type</a:t>
            </a:r>
            <a:endParaRPr lang="en-US" sz="22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descr="A graph with numbers and dots&#10;&#10;Description automatically generated">
            <a:extLst>
              <a:ext uri="{FF2B5EF4-FFF2-40B4-BE49-F238E27FC236}">
                <a16:creationId xmlns:a16="http://schemas.microsoft.com/office/drawing/2014/main" id="{C3D2E2A6-E6B3-869A-81E4-B7FD60231BA7}"/>
              </a:ext>
            </a:extLst>
          </p:cNvPr>
          <p:cNvPicPr>
            <a:picLocks noChangeAspect="1"/>
          </p:cNvPicPr>
          <p:nvPr/>
        </p:nvPicPr>
        <p:blipFill>
          <a:blip r:embed="rId3"/>
          <a:stretch>
            <a:fillRect/>
          </a:stretch>
        </p:blipFill>
        <p:spPr>
          <a:xfrm>
            <a:off x="214313" y="1718982"/>
            <a:ext cx="5667375" cy="4114800"/>
          </a:xfrm>
          <a:prstGeom prst="rect">
            <a:avLst/>
          </a:prstGeom>
        </p:spPr>
      </p:pic>
      <p:sp>
        <p:nvSpPr>
          <p:cNvPr id="6" name="TextBox 5">
            <a:extLst>
              <a:ext uri="{FF2B5EF4-FFF2-40B4-BE49-F238E27FC236}">
                <a16:creationId xmlns:a16="http://schemas.microsoft.com/office/drawing/2014/main" id="{945C9307-D831-B709-E6E6-410AB6ED792B}"/>
              </a:ext>
            </a:extLst>
          </p:cNvPr>
          <p:cNvSpPr txBox="1"/>
          <p:nvPr/>
        </p:nvSpPr>
        <p:spPr>
          <a:xfrm>
            <a:off x="6315635" y="2214283"/>
            <a:ext cx="5365376"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200">
                <a:solidFill>
                  <a:schemeClr val="accent3">
                    <a:lumMod val="25000"/>
                  </a:schemeClr>
                </a:solidFill>
                <a:latin typeface="Abadi"/>
              </a:rPr>
              <a:t>With heavy payloads the successful landing or positive landing rate are more for Polar, LEO and ISS.</a:t>
            </a:r>
            <a:endParaRPr lang="en-US">
              <a:solidFill>
                <a:schemeClr val="accent3">
                  <a:lumMod val="25000"/>
                </a:schemeClr>
              </a:solidFill>
              <a:latin typeface="Calibri" panose="020F0502020204030204"/>
              <a:ea typeface="Calibri" panose="020F0502020204030204"/>
              <a:cs typeface="Calibri" panose="020F0502020204030204"/>
            </a:endParaRPr>
          </a:p>
          <a:p>
            <a:pPr algn="just"/>
            <a:br>
              <a:rPr lang="en-US" sz="2200" dirty="0">
                <a:latin typeface="Abadi"/>
              </a:rPr>
            </a:br>
            <a:r>
              <a:rPr lang="en-US" sz="2200" dirty="0">
                <a:solidFill>
                  <a:schemeClr val="accent3">
                    <a:lumMod val="25000"/>
                  </a:schemeClr>
                </a:solidFill>
                <a:latin typeface="Abadi"/>
              </a:rPr>
              <a:t>However for GTO we cannot distinguish this well as both positive landing rate and negative landing (unsuccessful mission) are </a:t>
            </a:r>
            <a:r>
              <a:rPr lang="en-US" sz="2200">
                <a:solidFill>
                  <a:schemeClr val="accent3">
                    <a:lumMod val="25000"/>
                  </a:schemeClr>
                </a:solidFill>
                <a:latin typeface="Abadi"/>
              </a:rPr>
              <a:t>both there.</a:t>
            </a:r>
            <a:endParaRPr lang="en-US">
              <a:solidFill>
                <a:schemeClr val="accent3">
                  <a:lumMod val="25000"/>
                </a:schemeClr>
              </a:solidFill>
            </a:endParaRPr>
          </a:p>
          <a:p>
            <a:pPr algn="just"/>
            <a:endParaRPr lang="en-US" sz="2200">
              <a:solidFill>
                <a:schemeClr val="accent3">
                  <a:lumMod val="25000"/>
                </a:schemeClr>
              </a:solidFill>
              <a:latin typeface="Abadi"/>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464775" y="5678051"/>
            <a:ext cx="3797768" cy="696353"/>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Yearly average success rate</a:t>
            </a:r>
            <a:endParaRPr lang="en-US" dirty="0">
              <a:solidFill>
                <a:schemeClr val="accent3">
                  <a:lumMod val="25000"/>
                </a:schemeClr>
              </a:solidFill>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descr="A line graph with numbers and a line&#10;&#10;Description automatically generated">
            <a:extLst>
              <a:ext uri="{FF2B5EF4-FFF2-40B4-BE49-F238E27FC236}">
                <a16:creationId xmlns:a16="http://schemas.microsoft.com/office/drawing/2014/main" id="{0709CB8E-3054-912D-27FC-3F868EC1307A}"/>
              </a:ext>
            </a:extLst>
          </p:cNvPr>
          <p:cNvPicPr>
            <a:picLocks noChangeAspect="1"/>
          </p:cNvPicPr>
          <p:nvPr/>
        </p:nvPicPr>
        <p:blipFill>
          <a:blip r:embed="rId3"/>
          <a:stretch>
            <a:fillRect/>
          </a:stretch>
        </p:blipFill>
        <p:spPr>
          <a:xfrm>
            <a:off x="767883" y="1371600"/>
            <a:ext cx="5210175" cy="4114800"/>
          </a:xfrm>
          <a:prstGeom prst="rect">
            <a:avLst/>
          </a:prstGeom>
        </p:spPr>
      </p:pic>
      <p:sp>
        <p:nvSpPr>
          <p:cNvPr id="6" name="TextBox 5">
            <a:extLst>
              <a:ext uri="{FF2B5EF4-FFF2-40B4-BE49-F238E27FC236}">
                <a16:creationId xmlns:a16="http://schemas.microsoft.com/office/drawing/2014/main" id="{292E8A39-C62F-88A2-C70A-E0D23EDD5108}"/>
              </a:ext>
            </a:extLst>
          </p:cNvPr>
          <p:cNvSpPr txBox="1"/>
          <p:nvPr/>
        </p:nvSpPr>
        <p:spPr>
          <a:xfrm>
            <a:off x="6382871" y="2415988"/>
            <a:ext cx="4424082"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200" dirty="0">
                <a:solidFill>
                  <a:schemeClr val="accent3">
                    <a:lumMod val="25000"/>
                  </a:schemeClr>
                </a:solidFill>
                <a:latin typeface="Abadi"/>
              </a:rPr>
              <a:t>The success rate since 2013 kept increasing till 2020 after a sharp fall around 2018.</a:t>
            </a:r>
          </a:p>
          <a:p>
            <a:pPr algn="just"/>
            <a:endParaRPr lang="en-US" sz="2200">
              <a:solidFill>
                <a:schemeClr val="accent3">
                  <a:lumMod val="25000"/>
                </a:schemeClr>
              </a:solidFill>
              <a:latin typeface="Abadi"/>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997304" y="1567890"/>
            <a:ext cx="4209884" cy="55254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Names of the unique launch sites</a:t>
            </a:r>
            <a:endParaRPr lang="en-US" dirty="0">
              <a:solidFill>
                <a:schemeClr val="accent3">
                  <a:lumMod val="25000"/>
                </a:schemeClr>
              </a:solidFill>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descr="A black screen with white text&#10;&#10;Description automatically generated">
            <a:extLst>
              <a:ext uri="{FF2B5EF4-FFF2-40B4-BE49-F238E27FC236}">
                <a16:creationId xmlns:a16="http://schemas.microsoft.com/office/drawing/2014/main" id="{63A0A59F-E5A9-DC9A-E775-4A86C3223001}"/>
              </a:ext>
            </a:extLst>
          </p:cNvPr>
          <p:cNvPicPr>
            <a:picLocks noChangeAspect="1"/>
          </p:cNvPicPr>
          <p:nvPr/>
        </p:nvPicPr>
        <p:blipFill>
          <a:blip r:embed="rId3"/>
          <a:stretch>
            <a:fillRect/>
          </a:stretch>
        </p:blipFill>
        <p:spPr>
          <a:xfrm>
            <a:off x="4544266" y="2112590"/>
            <a:ext cx="3495675" cy="2879351"/>
          </a:xfrm>
          <a:prstGeom prst="rect">
            <a:avLst/>
          </a:prstGeom>
        </p:spPr>
      </p:pic>
      <p:sp>
        <p:nvSpPr>
          <p:cNvPr id="7" name="Content Placeholder 4">
            <a:extLst>
              <a:ext uri="{FF2B5EF4-FFF2-40B4-BE49-F238E27FC236}">
                <a16:creationId xmlns:a16="http://schemas.microsoft.com/office/drawing/2014/main" id="{BDE40B2E-2015-377E-B596-E5934BE6DC22}"/>
              </a:ext>
            </a:extLst>
          </p:cNvPr>
          <p:cNvSpPr txBox="1">
            <a:spLocks/>
          </p:cNvSpPr>
          <p:nvPr/>
        </p:nvSpPr>
        <p:spPr>
          <a:xfrm>
            <a:off x="3824733" y="5272555"/>
            <a:ext cx="4927060" cy="95595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2200" dirty="0">
                <a:solidFill>
                  <a:schemeClr val="accent3">
                    <a:lumMod val="25000"/>
                  </a:schemeClr>
                </a:solidFill>
                <a:latin typeface="Abadi"/>
              </a:rPr>
              <a:t>Falcon 9 rockets has been being launched on for sites.</a:t>
            </a:r>
            <a:endParaRPr lang="en-US">
              <a:solidFill>
                <a:schemeClr val="accent3">
                  <a:lumMod val="25000"/>
                </a:schemeClr>
              </a:solidFill>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719833" y="1713566"/>
            <a:ext cx="6764825" cy="54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Five records where launch sites begin with `CCA`</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descr="A screenshot of a video game&#10;&#10;Description automatically generated">
            <a:extLst>
              <a:ext uri="{FF2B5EF4-FFF2-40B4-BE49-F238E27FC236}">
                <a16:creationId xmlns:a16="http://schemas.microsoft.com/office/drawing/2014/main" id="{04A48185-95A5-BEBF-081F-AB64181C6AB3}"/>
              </a:ext>
            </a:extLst>
          </p:cNvPr>
          <p:cNvPicPr>
            <a:picLocks noChangeAspect="1"/>
          </p:cNvPicPr>
          <p:nvPr/>
        </p:nvPicPr>
        <p:blipFill>
          <a:blip r:embed="rId3"/>
          <a:stretch>
            <a:fillRect/>
          </a:stretch>
        </p:blipFill>
        <p:spPr>
          <a:xfrm>
            <a:off x="313764" y="2513014"/>
            <a:ext cx="11564472" cy="317667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100833" y="1713566"/>
            <a:ext cx="5857148" cy="406869"/>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200" dirty="0">
                <a:solidFill>
                  <a:schemeClr val="accent3">
                    <a:lumMod val="25000"/>
                  </a:schemeClr>
                </a:solidFill>
                <a:latin typeface="Abadi"/>
              </a:rPr>
              <a:t>Total payload carried by boosters from NASA</a:t>
            </a:r>
            <a:endParaRPr lang="en-US" dirty="0">
              <a:solidFill>
                <a:schemeClr val="accent3">
                  <a:lumMod val="25000"/>
                </a:schemeClr>
              </a:solidFill>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descr="A black and white sign with white text&#10;&#10;Description automatically generated">
            <a:extLst>
              <a:ext uri="{FF2B5EF4-FFF2-40B4-BE49-F238E27FC236}">
                <a16:creationId xmlns:a16="http://schemas.microsoft.com/office/drawing/2014/main" id="{81676553-2ED8-4D99-0C5C-D8EFE0BB3F83}"/>
              </a:ext>
            </a:extLst>
          </p:cNvPr>
          <p:cNvPicPr>
            <a:picLocks noChangeAspect="1"/>
          </p:cNvPicPr>
          <p:nvPr/>
        </p:nvPicPr>
        <p:blipFill>
          <a:blip r:embed="rId3"/>
          <a:stretch>
            <a:fillRect/>
          </a:stretch>
        </p:blipFill>
        <p:spPr>
          <a:xfrm>
            <a:off x="4595813" y="2781020"/>
            <a:ext cx="3000375" cy="847725"/>
          </a:xfrm>
          <a:prstGeom prst="rect">
            <a:avLst/>
          </a:prstGeom>
        </p:spPr>
      </p:pic>
      <p:sp>
        <p:nvSpPr>
          <p:cNvPr id="7" name="Content Placeholder 4">
            <a:extLst>
              <a:ext uri="{FF2B5EF4-FFF2-40B4-BE49-F238E27FC236}">
                <a16:creationId xmlns:a16="http://schemas.microsoft.com/office/drawing/2014/main" id="{B642B6C9-E69A-A666-999A-0813845DEDCB}"/>
              </a:ext>
            </a:extLst>
          </p:cNvPr>
          <p:cNvSpPr txBox="1">
            <a:spLocks/>
          </p:cNvSpPr>
          <p:nvPr/>
        </p:nvSpPr>
        <p:spPr>
          <a:xfrm>
            <a:off x="3051527" y="4095936"/>
            <a:ext cx="7246676" cy="56375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NASA's boosters carried 45 596 Kg of payload in total</a:t>
            </a:r>
            <a:endParaRPr lang="en-US" dirty="0">
              <a:solidFill>
                <a:schemeClr val="accent3">
                  <a:lumMod val="25000"/>
                </a:schemeClr>
              </a:solidFill>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260392" y="1713566"/>
            <a:ext cx="7683707" cy="54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Average payload mass carried by booster version F9 v1.1</a:t>
            </a:r>
            <a:endParaRPr lang="en-US" dirty="0">
              <a:solidFill>
                <a:schemeClr val="accent3">
                  <a:lumMod val="25000"/>
                </a:schemeClr>
              </a:solidFill>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descr="A black background with white text&#10;&#10;Description automatically generated">
            <a:extLst>
              <a:ext uri="{FF2B5EF4-FFF2-40B4-BE49-F238E27FC236}">
                <a16:creationId xmlns:a16="http://schemas.microsoft.com/office/drawing/2014/main" id="{FC9541A1-EDD7-9DFF-F091-E5CC64E32B78}"/>
              </a:ext>
            </a:extLst>
          </p:cNvPr>
          <p:cNvPicPr>
            <a:picLocks noChangeAspect="1"/>
          </p:cNvPicPr>
          <p:nvPr/>
        </p:nvPicPr>
        <p:blipFill>
          <a:blip r:embed="rId3"/>
          <a:stretch>
            <a:fillRect/>
          </a:stretch>
        </p:blipFill>
        <p:spPr>
          <a:xfrm>
            <a:off x="4661928" y="2837051"/>
            <a:ext cx="2733675" cy="847725"/>
          </a:xfrm>
          <a:prstGeom prst="rect">
            <a:avLst/>
          </a:prstGeom>
        </p:spPr>
      </p:pic>
      <p:sp>
        <p:nvSpPr>
          <p:cNvPr id="7" name="Content Placeholder 4">
            <a:extLst>
              <a:ext uri="{FF2B5EF4-FFF2-40B4-BE49-F238E27FC236}">
                <a16:creationId xmlns:a16="http://schemas.microsoft.com/office/drawing/2014/main" id="{C0F3C050-6398-196C-7F46-700A17D2B77D}"/>
              </a:ext>
            </a:extLst>
          </p:cNvPr>
          <p:cNvSpPr txBox="1">
            <a:spLocks/>
          </p:cNvSpPr>
          <p:nvPr/>
        </p:nvSpPr>
        <p:spPr>
          <a:xfrm>
            <a:off x="1874909" y="4364878"/>
            <a:ext cx="8445707" cy="84389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Booster version F9 v1.1 carried in average 2 928.4 Kg of payload</a:t>
            </a:r>
            <a:endParaRPr lang="en-US" dirty="0" err="1">
              <a:solidFill>
                <a:schemeClr val="accent3">
                  <a:lumMod val="25000"/>
                </a:schemeClr>
              </a:solidFill>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047481" y="1870449"/>
            <a:ext cx="7963854" cy="395662"/>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Date of the first successful landing outcome on ground pad</a:t>
            </a:r>
            <a:endParaRPr lang="en-US" dirty="0">
              <a:solidFill>
                <a:schemeClr val="accent3">
                  <a:lumMod val="25000"/>
                </a:schemeClr>
              </a:solidFill>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descr="A black background with white text&#10;&#10;Description automatically generated">
            <a:extLst>
              <a:ext uri="{FF2B5EF4-FFF2-40B4-BE49-F238E27FC236}">
                <a16:creationId xmlns:a16="http://schemas.microsoft.com/office/drawing/2014/main" id="{910DEFC5-2A89-0643-B9C5-E7338180B9C1}"/>
              </a:ext>
            </a:extLst>
          </p:cNvPr>
          <p:cNvPicPr>
            <a:picLocks noChangeAspect="1"/>
          </p:cNvPicPr>
          <p:nvPr/>
        </p:nvPicPr>
        <p:blipFill>
          <a:blip r:embed="rId3"/>
          <a:stretch>
            <a:fillRect/>
          </a:stretch>
        </p:blipFill>
        <p:spPr>
          <a:xfrm>
            <a:off x="5223903" y="2687731"/>
            <a:ext cx="1609725" cy="742950"/>
          </a:xfrm>
          <a:prstGeom prst="rect">
            <a:avLst/>
          </a:prstGeom>
        </p:spPr>
      </p:pic>
      <p:sp>
        <p:nvSpPr>
          <p:cNvPr id="7" name="Content Placeholder 4">
            <a:extLst>
              <a:ext uri="{FF2B5EF4-FFF2-40B4-BE49-F238E27FC236}">
                <a16:creationId xmlns:a16="http://schemas.microsoft.com/office/drawing/2014/main" id="{ECF4EC1F-B4DD-4E35-05FA-EFB1227D374B}"/>
              </a:ext>
            </a:extLst>
          </p:cNvPr>
          <p:cNvSpPr txBox="1">
            <a:spLocks/>
          </p:cNvSpPr>
          <p:nvPr/>
        </p:nvSpPr>
        <p:spPr>
          <a:xfrm>
            <a:off x="1471499" y="3905437"/>
            <a:ext cx="9252529" cy="95595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2200" dirty="0">
                <a:solidFill>
                  <a:schemeClr val="accent3">
                    <a:lumMod val="25000"/>
                  </a:schemeClr>
                </a:solidFill>
                <a:latin typeface="Abadi"/>
              </a:rPr>
              <a:t>The first successful landing outcome on ground pad took place in December 22nd, 2015</a:t>
            </a:r>
            <a:endParaRPr lang="en-US" dirty="0">
              <a:solidFill>
                <a:schemeClr val="accent3">
                  <a:lumMod val="25000"/>
                </a:schemeClr>
              </a:solidFill>
              <a:ea typeface="Calibri" panose="020F0502020204030204"/>
              <a:cs typeface="Calibri" panose="020F0502020204030204"/>
            </a:endParaRPr>
          </a:p>
          <a:p>
            <a:pPr marL="0" indent="0" algn="ctr">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832559" cy="888721"/>
          </a:xfrm>
          <a:prstGeom prst="rect">
            <a:avLst/>
          </a:prstGeom>
        </p:spPr>
        <p:txBody>
          <a:bodyPr lIns="91440" tIns="45720" rIns="91440" bIns="45720" anchor="t">
            <a:normAutofit/>
          </a:bodyPr>
          <a:lstStyle/>
          <a:p>
            <a:pPr marL="0" indent="0" algn="ctr">
              <a:lnSpc>
                <a:spcPct val="100000"/>
              </a:lnSpc>
              <a:spcBef>
                <a:spcPts val="1400"/>
              </a:spcBef>
              <a:buNone/>
            </a:pPr>
            <a:r>
              <a:rPr lang="en-US" sz="2200" dirty="0">
                <a:solidFill>
                  <a:schemeClr val="accent3">
                    <a:lumMod val="25000"/>
                  </a:schemeClr>
                </a:solidFill>
                <a:latin typeface="Abadi"/>
              </a:rPr>
              <a:t>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descr="A screenshot of a black screen&#10;&#10;Description automatically generated">
            <a:extLst>
              <a:ext uri="{FF2B5EF4-FFF2-40B4-BE49-F238E27FC236}">
                <a16:creationId xmlns:a16="http://schemas.microsoft.com/office/drawing/2014/main" id="{9BDA1AAA-6F5D-1C37-A61A-EB199101421D}"/>
              </a:ext>
            </a:extLst>
          </p:cNvPr>
          <p:cNvPicPr>
            <a:picLocks noChangeAspect="1"/>
          </p:cNvPicPr>
          <p:nvPr/>
        </p:nvPicPr>
        <p:blipFill>
          <a:blip r:embed="rId3"/>
          <a:stretch>
            <a:fillRect/>
          </a:stretch>
        </p:blipFill>
        <p:spPr>
          <a:xfrm>
            <a:off x="392206" y="2705850"/>
            <a:ext cx="11586883" cy="2410004"/>
          </a:xfrm>
          <a:prstGeom prst="rect">
            <a:avLst/>
          </a:prstGeom>
        </p:spPr>
      </p:pic>
      <p:sp>
        <p:nvSpPr>
          <p:cNvPr id="3" name="TextBox 2">
            <a:extLst>
              <a:ext uri="{FF2B5EF4-FFF2-40B4-BE49-F238E27FC236}">
                <a16:creationId xmlns:a16="http://schemas.microsoft.com/office/drawing/2014/main" id="{8C341039-0F56-B8CD-F868-AD3400F26F6A}"/>
              </a:ext>
            </a:extLst>
          </p:cNvPr>
          <p:cNvSpPr txBox="1"/>
          <p:nvPr/>
        </p:nvSpPr>
        <p:spPr>
          <a:xfrm>
            <a:off x="2640106" y="5475194"/>
            <a:ext cx="6777317"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200" dirty="0">
                <a:solidFill>
                  <a:srgbClr val="292929"/>
                </a:solidFill>
                <a:latin typeface="Abadi"/>
              </a:rPr>
              <a:t>Four boosters have successfully landed on drone ship and had payload mass greater than 4000 but less than 6000</a:t>
            </a:r>
            <a:r>
              <a:rPr lang="en-US" sz="2200" dirty="0">
                <a:latin typeface="Abadi"/>
              </a:rPr>
              <a:t>​</a:t>
            </a:r>
            <a:endParaRPr lang="en-US" dirty="0"/>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362314" y="1710060"/>
            <a:ext cx="10326800" cy="4715439"/>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10000"/>
              </a:lnSpc>
              <a:spcBef>
                <a:spcPts val="1400"/>
              </a:spcBef>
              <a:buNone/>
            </a:pPr>
            <a:r>
              <a:rPr lang="en-US" sz="2200" dirty="0">
                <a:solidFill>
                  <a:schemeClr val="accent3">
                    <a:lumMod val="25000"/>
                  </a:schemeClr>
                </a:solidFill>
                <a:latin typeface="IBM Plex Mono Text"/>
              </a:rPr>
              <a:t> The methodology used involved several key steps : first, we thoroughly </a:t>
            </a:r>
            <a:r>
              <a:rPr lang="en-US" sz="2200" b="1" dirty="0">
                <a:solidFill>
                  <a:schemeClr val="accent3">
                    <a:lumMod val="25000"/>
                  </a:schemeClr>
                </a:solidFill>
                <a:latin typeface="IBM Plex Mono Text"/>
              </a:rPr>
              <a:t>understood the problem</a:t>
            </a:r>
            <a:r>
              <a:rPr lang="en-US" sz="2200" dirty="0">
                <a:solidFill>
                  <a:schemeClr val="accent3">
                    <a:lumMod val="25000"/>
                  </a:schemeClr>
                </a:solidFill>
                <a:latin typeface="IBM Plex Mono Text"/>
              </a:rPr>
              <a:t> of predicting the successful landing of the Falcon 9 first stage to estimate launch costs. We then </a:t>
            </a:r>
            <a:r>
              <a:rPr lang="en-US" sz="2200" b="1" dirty="0">
                <a:solidFill>
                  <a:schemeClr val="accent3">
                    <a:lumMod val="25000"/>
                  </a:schemeClr>
                </a:solidFill>
                <a:latin typeface="IBM Plex Mono Text"/>
              </a:rPr>
              <a:t>collected a comprehensive dataset</a:t>
            </a:r>
            <a:r>
              <a:rPr lang="en-US" sz="2200" dirty="0">
                <a:solidFill>
                  <a:schemeClr val="accent3">
                    <a:lumMod val="25000"/>
                  </a:schemeClr>
                </a:solidFill>
                <a:latin typeface="IBM Plex Mono Text"/>
              </a:rPr>
              <a:t> using SpaceX's API and web scraping techniques. The data collected underwent an </a:t>
            </a:r>
            <a:r>
              <a:rPr lang="en-US" sz="2200" b="1" dirty="0">
                <a:solidFill>
                  <a:schemeClr val="accent3">
                    <a:lumMod val="25000"/>
                  </a:schemeClr>
                </a:solidFill>
                <a:latin typeface="IBM Plex Mono Text"/>
              </a:rPr>
              <a:t>understanding stage (exploratory data analysis)</a:t>
            </a:r>
            <a:r>
              <a:rPr lang="en-US" sz="2200" dirty="0">
                <a:solidFill>
                  <a:schemeClr val="accent3">
                    <a:lumMod val="25000"/>
                  </a:schemeClr>
                </a:solidFill>
                <a:latin typeface="IBM Plex Mono Text"/>
              </a:rPr>
              <a:t> where visualization, descriptive statistics helped us understand the relationships between several features and feature engineering helped us in selecting relevant features for our analysis. Moving to a </a:t>
            </a:r>
            <a:r>
              <a:rPr lang="en-US" sz="2200" b="1" dirty="0">
                <a:solidFill>
                  <a:schemeClr val="accent3">
                    <a:lumMod val="25000"/>
                  </a:schemeClr>
                </a:solidFill>
                <a:latin typeface="IBM Plex Mono Text"/>
              </a:rPr>
              <a:t>preparation stage </a:t>
            </a:r>
            <a:r>
              <a:rPr lang="en-US" sz="2200" dirty="0">
                <a:solidFill>
                  <a:schemeClr val="accent3">
                    <a:lumMod val="25000"/>
                  </a:schemeClr>
                </a:solidFill>
                <a:latin typeface="IBM Plex Mono Text"/>
              </a:rPr>
              <a:t>the data has been cleaned, preprocessed to ensure quality and usability. We developed and tested </a:t>
            </a:r>
            <a:r>
              <a:rPr lang="en-US" sz="2200" b="1" dirty="0">
                <a:solidFill>
                  <a:schemeClr val="accent3">
                    <a:lumMod val="25000"/>
                  </a:schemeClr>
                </a:solidFill>
                <a:latin typeface="IBM Plex Mono Text"/>
              </a:rPr>
              <a:t>multiple machine learning models</a:t>
            </a:r>
            <a:r>
              <a:rPr lang="en-US" sz="2200" dirty="0">
                <a:solidFill>
                  <a:schemeClr val="accent3">
                    <a:lumMod val="25000"/>
                  </a:schemeClr>
                </a:solidFill>
                <a:latin typeface="IBM Plex Mono Text"/>
              </a:rPr>
              <a:t>, including logistic regression, decision trees, support vector machines with cross-validation techniques employed to prevent overfitting. The models were </a:t>
            </a:r>
            <a:r>
              <a:rPr lang="en-US" sz="2200" b="1" dirty="0">
                <a:solidFill>
                  <a:schemeClr val="accent3">
                    <a:lumMod val="25000"/>
                  </a:schemeClr>
                </a:solidFill>
                <a:latin typeface="IBM Plex Mono Text"/>
              </a:rPr>
              <a:t>evaluated</a:t>
            </a:r>
            <a:r>
              <a:rPr lang="en-US" sz="2200" dirty="0">
                <a:solidFill>
                  <a:schemeClr val="accent3">
                    <a:lumMod val="25000"/>
                  </a:schemeClr>
                </a:solidFill>
                <a:latin typeface="IBM Plex Mono Text"/>
              </a:rPr>
              <a:t> using different metrics.</a:t>
            </a:r>
            <a:endParaRPr lang="en-US" dirty="0">
              <a:solidFill>
                <a:schemeClr val="accent3">
                  <a:lumMod val="25000"/>
                </a:schemeClr>
              </a:solidFill>
            </a:endParaRPr>
          </a:p>
          <a:p>
            <a:pPr marL="0" indent="0" algn="just">
              <a:lnSpc>
                <a:spcPct val="110000"/>
              </a:lnSpc>
              <a:buNone/>
            </a:pPr>
            <a:r>
              <a:rPr lang="en-US" sz="2200" dirty="0">
                <a:solidFill>
                  <a:schemeClr val="accent3">
                    <a:lumMod val="25000"/>
                  </a:schemeClr>
                </a:solidFill>
                <a:latin typeface="IBM Plex Mono Text"/>
              </a:rPr>
              <a:t>The decision tree model emerged as the best performer, providing reliable predictions of landing success.</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529333" y="1590302"/>
            <a:ext cx="7011355" cy="664603"/>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Total number of successful and failure mission outcomes</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descr="A screenshot of a computer screen&#10;&#10;Description automatically generated">
            <a:extLst>
              <a:ext uri="{FF2B5EF4-FFF2-40B4-BE49-F238E27FC236}">
                <a16:creationId xmlns:a16="http://schemas.microsoft.com/office/drawing/2014/main" id="{8D9B3A23-CF86-DD73-EFA8-344AEDA6F2AC}"/>
              </a:ext>
            </a:extLst>
          </p:cNvPr>
          <p:cNvPicPr>
            <a:picLocks noChangeAspect="1"/>
          </p:cNvPicPr>
          <p:nvPr/>
        </p:nvPicPr>
        <p:blipFill>
          <a:blip r:embed="rId3"/>
          <a:stretch>
            <a:fillRect/>
          </a:stretch>
        </p:blipFill>
        <p:spPr>
          <a:xfrm>
            <a:off x="3158378" y="2375927"/>
            <a:ext cx="5740773" cy="2677646"/>
          </a:xfrm>
          <a:prstGeom prst="rect">
            <a:avLst/>
          </a:prstGeom>
        </p:spPr>
      </p:pic>
      <p:sp>
        <p:nvSpPr>
          <p:cNvPr id="7" name="Content Placeholder 4">
            <a:extLst>
              <a:ext uri="{FF2B5EF4-FFF2-40B4-BE49-F238E27FC236}">
                <a16:creationId xmlns:a16="http://schemas.microsoft.com/office/drawing/2014/main" id="{0DAA1CD0-6265-344A-8AF6-DBEA890CCB22}"/>
              </a:ext>
            </a:extLst>
          </p:cNvPr>
          <p:cNvSpPr txBox="1">
            <a:spLocks/>
          </p:cNvSpPr>
          <p:nvPr/>
        </p:nvSpPr>
        <p:spPr>
          <a:xfrm>
            <a:off x="2524850" y="5362202"/>
            <a:ext cx="7851797" cy="66460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SpaceX carried out 100 successful missions and 1 failure one</a:t>
            </a:r>
            <a:endParaRPr lang="en-US" dirty="0"/>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196" y="6229537"/>
            <a:ext cx="9812824" cy="56375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Names of the booster which have carried the maximum payload mass</a:t>
            </a:r>
            <a:endParaRPr lang="en-US" dirty="0">
              <a:solidFill>
                <a:schemeClr val="accent3">
                  <a:lumMod val="25000"/>
                </a:schemeClr>
              </a:solidFill>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descr="A screenshot of a black screen&#10;&#10;Description automatically generated">
            <a:extLst>
              <a:ext uri="{FF2B5EF4-FFF2-40B4-BE49-F238E27FC236}">
                <a16:creationId xmlns:a16="http://schemas.microsoft.com/office/drawing/2014/main" id="{45F5664D-E199-19CE-A485-87B15BFFCF55}"/>
              </a:ext>
            </a:extLst>
          </p:cNvPr>
          <p:cNvPicPr>
            <a:picLocks noChangeAspect="1"/>
          </p:cNvPicPr>
          <p:nvPr/>
        </p:nvPicPr>
        <p:blipFill>
          <a:blip r:embed="rId3"/>
          <a:stretch>
            <a:fillRect/>
          </a:stretch>
        </p:blipFill>
        <p:spPr>
          <a:xfrm>
            <a:off x="972671" y="1498226"/>
            <a:ext cx="4419600" cy="4533900"/>
          </a:xfrm>
          <a:prstGeom prst="rect">
            <a:avLst/>
          </a:prstGeom>
        </p:spPr>
      </p:pic>
      <p:sp>
        <p:nvSpPr>
          <p:cNvPr id="7" name="Content Placeholder 4">
            <a:extLst>
              <a:ext uri="{FF2B5EF4-FFF2-40B4-BE49-F238E27FC236}">
                <a16:creationId xmlns:a16="http://schemas.microsoft.com/office/drawing/2014/main" id="{82236D05-3DB1-BC7C-B120-4C0837B33462}"/>
              </a:ext>
            </a:extLst>
          </p:cNvPr>
          <p:cNvSpPr txBox="1">
            <a:spLocks/>
          </p:cNvSpPr>
          <p:nvPr/>
        </p:nvSpPr>
        <p:spPr>
          <a:xfrm>
            <a:off x="6491734" y="2874496"/>
            <a:ext cx="4109030" cy="137057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2200" dirty="0">
                <a:solidFill>
                  <a:schemeClr val="accent3">
                    <a:lumMod val="25000"/>
                  </a:schemeClr>
                </a:solidFill>
                <a:latin typeface="Abadi"/>
              </a:rPr>
              <a:t>12 booster have carried the maximum payload mass</a:t>
            </a:r>
            <a:endParaRPr lang="en-US" dirty="0">
              <a:solidFill>
                <a:schemeClr val="accent3">
                  <a:lumMod val="25000"/>
                </a:schemeClr>
              </a:solidFill>
            </a:endParaRPr>
          </a:p>
          <a:p>
            <a:pPr marL="0" indent="0" algn="just">
              <a:lnSpc>
                <a:spcPct val="100000"/>
              </a:lnSpc>
              <a:spcBef>
                <a:spcPts val="1400"/>
              </a:spcBef>
              <a:buFont typeface="Arial" panose="020B0604020202020204" pitchFamily="34" charset="0"/>
              <a:buNone/>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778539" y="2016125"/>
            <a:ext cx="8636207" cy="899927"/>
          </a:xfrm>
          <a:prstGeom prst="rect">
            <a:avLst/>
          </a:prstGeom>
        </p:spPr>
        <p:txBody>
          <a:bodyPr lIns="91440" tIns="45720" rIns="91440" bIns="45720" anchor="t">
            <a:normAutofit/>
          </a:bodyPr>
          <a:lstStyle/>
          <a:p>
            <a:pPr marL="0" indent="0" algn="ctr">
              <a:lnSpc>
                <a:spcPct val="100000"/>
              </a:lnSpc>
              <a:spcBef>
                <a:spcPts val="1400"/>
              </a:spcBef>
              <a:buNone/>
            </a:pPr>
            <a:r>
              <a:rPr lang="en-US" sz="2200" dirty="0">
                <a:solidFill>
                  <a:schemeClr val="accent3">
                    <a:lumMod val="25000"/>
                  </a:schemeClr>
                </a:solidFill>
                <a:latin typeface="Abadi"/>
              </a:rPr>
              <a:t>List of failed landing outcomes in drone ship, with booster versions, and launch site names in year 2015</a:t>
            </a:r>
            <a:endParaRPr lang="en-US" dirty="0">
              <a:solidFill>
                <a:schemeClr val="accent3">
                  <a:lumMod val="25000"/>
                </a:schemeClr>
              </a:solidFill>
              <a:ea typeface="Calibri" panose="020F0502020204030204"/>
              <a:cs typeface="Calibri" panose="020F0502020204030204"/>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descr="A screenshot of a black screen&#10;&#10;Description automatically generated">
            <a:extLst>
              <a:ext uri="{FF2B5EF4-FFF2-40B4-BE49-F238E27FC236}">
                <a16:creationId xmlns:a16="http://schemas.microsoft.com/office/drawing/2014/main" id="{108BB61B-BD95-C9DC-45CF-71A2A93EBE7B}"/>
              </a:ext>
            </a:extLst>
          </p:cNvPr>
          <p:cNvPicPr>
            <a:picLocks noChangeAspect="1"/>
          </p:cNvPicPr>
          <p:nvPr/>
        </p:nvPicPr>
        <p:blipFill>
          <a:blip r:embed="rId3"/>
          <a:stretch>
            <a:fillRect/>
          </a:stretch>
        </p:blipFill>
        <p:spPr>
          <a:xfrm>
            <a:off x="2103344" y="3293690"/>
            <a:ext cx="7850841" cy="200753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465442" cy="899927"/>
          </a:xfrm>
          <a:prstGeom prst="rect">
            <a:avLst/>
          </a:prstGeom>
        </p:spPr>
        <p:txBody>
          <a:bodyPr lIns="91440" tIns="45720" rIns="91440" bIns="45720" anchor="t"/>
          <a:lstStyle/>
          <a:p>
            <a:pPr marL="0" indent="0" algn="ctr">
              <a:lnSpc>
                <a:spcPct val="100000"/>
              </a:lnSpc>
              <a:spcBef>
                <a:spcPts val="1400"/>
              </a:spcBef>
              <a:buNone/>
            </a:pPr>
            <a:r>
              <a:rPr lang="en-US" sz="2200" dirty="0">
                <a:solidFill>
                  <a:schemeClr val="accent3">
                    <a:lumMod val="25000"/>
                  </a:schemeClr>
                </a:solidFill>
                <a:latin typeface="Abadi"/>
              </a:rPr>
              <a:t>Ranking of the count of landing outcomes between the date 2010-06-04 and 2017-03-20</a:t>
            </a:r>
            <a:endParaRPr lang="en-US">
              <a:ea typeface="Calibri" panose="020F0502020204030204"/>
              <a:cs typeface="Calibri" panose="020F0502020204030204"/>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descr="A screenshot of a computer&#10;&#10;Description automatically generated">
            <a:extLst>
              <a:ext uri="{FF2B5EF4-FFF2-40B4-BE49-F238E27FC236}">
                <a16:creationId xmlns:a16="http://schemas.microsoft.com/office/drawing/2014/main" id="{399F3D3D-EBC7-37B8-498A-3873568119D2}"/>
              </a:ext>
            </a:extLst>
          </p:cNvPr>
          <p:cNvPicPr>
            <a:picLocks noChangeAspect="1"/>
          </p:cNvPicPr>
          <p:nvPr/>
        </p:nvPicPr>
        <p:blipFill>
          <a:blip r:embed="rId3"/>
          <a:stretch>
            <a:fillRect/>
          </a:stretch>
        </p:blipFill>
        <p:spPr>
          <a:xfrm>
            <a:off x="3887601" y="2775136"/>
            <a:ext cx="3228975" cy="3257550"/>
          </a:xfrm>
          <a:prstGeom prst="rect">
            <a:avLst/>
          </a:prstGeom>
        </p:spPr>
      </p:pic>
      <p:sp>
        <p:nvSpPr>
          <p:cNvPr id="7" name="Content Placeholder 4">
            <a:extLst>
              <a:ext uri="{FF2B5EF4-FFF2-40B4-BE49-F238E27FC236}">
                <a16:creationId xmlns:a16="http://schemas.microsoft.com/office/drawing/2014/main" id="{3B3F7BB9-EFA7-EF43-0DF2-89F847A73553}"/>
              </a:ext>
            </a:extLst>
          </p:cNvPr>
          <p:cNvSpPr txBox="1">
            <a:spLocks/>
          </p:cNvSpPr>
          <p:nvPr/>
        </p:nvSpPr>
        <p:spPr>
          <a:xfrm>
            <a:off x="1224969" y="6225054"/>
            <a:ext cx="9599912" cy="88872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2200" dirty="0">
                <a:solidFill>
                  <a:schemeClr val="accent3">
                    <a:lumMod val="25000"/>
                  </a:schemeClr>
                </a:solidFill>
                <a:latin typeface="Abadi"/>
              </a:rPr>
              <a:t>Apart of no attempts, success in drone ship landing is </a:t>
            </a:r>
            <a:r>
              <a:rPr lang="en-US" sz="2200" dirty="0" err="1">
                <a:solidFill>
                  <a:schemeClr val="accent3">
                    <a:lumMod val="25000"/>
                  </a:schemeClr>
                </a:solidFill>
                <a:latin typeface="Abadi"/>
              </a:rPr>
              <a:t>occurent</a:t>
            </a:r>
            <a:endParaRPr lang="en-US" dirty="0" err="1">
              <a:solidFill>
                <a:schemeClr val="accent3">
                  <a:lumMod val="25000"/>
                </a:schemeClr>
              </a:solidFill>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340192" y="6235990"/>
            <a:ext cx="7734481" cy="622155"/>
          </a:xfrm>
          <a:prstGeom prst="rect">
            <a:avLst/>
          </a:prstGeom>
        </p:spPr>
        <p:txBody>
          <a:bodyPr lIns="91440" tIns="45720" rIns="91440" bIns="45720" anchor="t">
            <a:normAutofit fontScale="92500" lnSpcReduction="20000"/>
          </a:bodyPr>
          <a:lstStyle/>
          <a:p>
            <a:pPr marL="0" indent="0" algn="ctr">
              <a:lnSpc>
                <a:spcPct val="100000"/>
              </a:lnSpc>
              <a:spcBef>
                <a:spcPts val="1400"/>
              </a:spcBef>
              <a:buNone/>
            </a:pPr>
            <a:r>
              <a:rPr lang="en-US" sz="2200" dirty="0">
                <a:solidFill>
                  <a:schemeClr val="accent3">
                    <a:lumMod val="25000"/>
                  </a:schemeClr>
                </a:solidFill>
                <a:latin typeface="Abadi"/>
              </a:rPr>
              <a:t>The above map points out that all launch sites are located near a coastline.</a:t>
            </a:r>
            <a:endParaRPr lang="en-US" dirty="0">
              <a:solidFill>
                <a:schemeClr val="accent3">
                  <a:lumMod val="25000"/>
                </a:schemeClr>
              </a:solidFill>
            </a:endParaRPr>
          </a:p>
          <a:p>
            <a:endParaRPr lang="en-US">
              <a:solidFill>
                <a:srgbClr val="000000"/>
              </a:solidFill>
              <a:latin typeface="Calibri" panose="020F0502020204030204"/>
              <a:ea typeface="Calibri" panose="020F0502020204030204"/>
              <a:cs typeface="Calibri" panose="020F0502020204030204"/>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locations</a:t>
            </a:r>
          </a:p>
        </p:txBody>
      </p:sp>
      <p:pic>
        <p:nvPicPr>
          <p:cNvPr id="6" name="Picture 5" descr="A map of the united states&#10;&#10;Description automatically generated">
            <a:extLst>
              <a:ext uri="{FF2B5EF4-FFF2-40B4-BE49-F238E27FC236}">
                <a16:creationId xmlns:a16="http://schemas.microsoft.com/office/drawing/2014/main" id="{74C26F1A-9F10-3F1B-E45F-75FD46C2CFB1}"/>
              </a:ext>
            </a:extLst>
          </p:cNvPr>
          <p:cNvPicPr>
            <a:picLocks noChangeAspect="1"/>
          </p:cNvPicPr>
          <p:nvPr/>
        </p:nvPicPr>
        <p:blipFill rotWithShape="1">
          <a:blip r:embed="rId3"/>
          <a:srcRect l="1390" r="-374"/>
          <a:stretch/>
        </p:blipFill>
        <p:spPr>
          <a:xfrm>
            <a:off x="2241065" y="1512453"/>
            <a:ext cx="7935043" cy="451563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459439" y="6022672"/>
            <a:ext cx="9140828" cy="746958"/>
          </a:xfrm>
          <a:prstGeom prst="rect">
            <a:avLst/>
          </a:prstGeom>
        </p:spPr>
        <p:txBody>
          <a:bodyPr lIns="91440" tIns="45720" rIns="91440" bIns="45720" anchor="t">
            <a:normAutofit lnSpcReduction="10000"/>
          </a:bodyPr>
          <a:lstStyle/>
          <a:p>
            <a:pPr marL="0" indent="0" algn="ctr">
              <a:lnSpc>
                <a:spcPct val="100000"/>
              </a:lnSpc>
              <a:spcBef>
                <a:spcPts val="1400"/>
              </a:spcBef>
              <a:buNone/>
            </a:pPr>
            <a:r>
              <a:rPr lang="en-US" sz="2200" dirty="0">
                <a:solidFill>
                  <a:schemeClr val="accent3">
                    <a:lumMod val="25000"/>
                  </a:schemeClr>
                </a:solidFill>
                <a:latin typeface="Abadi"/>
              </a:rPr>
              <a:t>The above map shows that for KSC LC-39A site, with 26 launches, most are successful (in green)</a:t>
            </a:r>
            <a:endParaRPr lang="en-US" dirty="0">
              <a:solidFill>
                <a:schemeClr val="accent3">
                  <a:lumMod val="25000"/>
                </a:schemeClr>
              </a:solidFill>
              <a:ea typeface="Calibri" panose="020F0502020204030204"/>
              <a:cs typeface="Calibri" panose="020F0502020204030204"/>
            </a:endParaRPr>
          </a:p>
          <a:p>
            <a:pPr>
              <a:lnSpc>
                <a:spcPct val="100000"/>
              </a:lnSpc>
              <a:spcBef>
                <a:spcPts val="1400"/>
              </a:spcBef>
            </a:pPr>
            <a:endParaRPr lang="en-US" sz="2200" dirty="0">
              <a:solidFill>
                <a:schemeClr val="accent3">
                  <a:lumMod val="25000"/>
                </a:schemeClr>
              </a:solidFill>
              <a:latin typeface="Abadi"/>
            </a:endParaRPr>
          </a:p>
          <a:p>
            <a:pPr>
              <a:spcBef>
                <a:spcPts val="1400"/>
              </a:spcBef>
            </a:pPr>
            <a:endParaRPr lang="en-US">
              <a:solidFill>
                <a:schemeClr val="accent3">
                  <a:lumMod val="25000"/>
                </a:schemeClr>
              </a:solidFill>
              <a:latin typeface="Calibri" panose="020F0502020204030204"/>
              <a:ea typeface="Calibri" panose="020F0502020204030204"/>
              <a:cs typeface="Calibri" panose="020F0502020204030204"/>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and failure launches by site</a:t>
            </a:r>
          </a:p>
        </p:txBody>
      </p:sp>
      <p:pic>
        <p:nvPicPr>
          <p:cNvPr id="2" name="Picture 1" descr="A map of a city&#10;&#10;Description automatically generated">
            <a:extLst>
              <a:ext uri="{FF2B5EF4-FFF2-40B4-BE49-F238E27FC236}">
                <a16:creationId xmlns:a16="http://schemas.microsoft.com/office/drawing/2014/main" id="{7F171727-6528-94B0-13C4-9D7861A0F709}"/>
              </a:ext>
            </a:extLst>
          </p:cNvPr>
          <p:cNvPicPr>
            <a:picLocks noChangeAspect="1"/>
          </p:cNvPicPr>
          <p:nvPr/>
        </p:nvPicPr>
        <p:blipFill>
          <a:blip r:embed="rId3"/>
          <a:stretch>
            <a:fillRect/>
          </a:stretch>
        </p:blipFill>
        <p:spPr>
          <a:xfrm>
            <a:off x="2266207" y="1479262"/>
            <a:ext cx="7666183" cy="422604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439646" y="6158779"/>
            <a:ext cx="9325190" cy="539462"/>
          </a:xfrm>
          <a:prstGeom prst="rect">
            <a:avLst/>
          </a:prstGeom>
        </p:spPr>
        <p:txBody>
          <a:bodyPr lIns="91440" tIns="45720" rIns="91440" bIns="45720" anchor="t">
            <a:normAutofit fontScale="92500"/>
          </a:bodyPr>
          <a:lstStyle/>
          <a:p>
            <a:pPr marL="0" indent="0">
              <a:lnSpc>
                <a:spcPct val="100000"/>
              </a:lnSpc>
              <a:spcBef>
                <a:spcPts val="1400"/>
              </a:spcBef>
              <a:buNone/>
            </a:pPr>
            <a:r>
              <a:rPr lang="en-US" sz="2200" dirty="0">
                <a:solidFill>
                  <a:schemeClr val="accent3">
                    <a:lumMod val="25000"/>
                  </a:schemeClr>
                </a:solidFill>
                <a:latin typeface="Abadi"/>
              </a:rPr>
              <a:t>The above map shows that VAFB SLC-4E launch site is 1.34 Km far from a coastline</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Sites proximity to coastlines</a:t>
            </a:r>
          </a:p>
        </p:txBody>
      </p:sp>
      <p:pic>
        <p:nvPicPr>
          <p:cNvPr id="2" name="Picture 1" descr="A map of space launch complex&#10;&#10;Description automatically generated">
            <a:extLst>
              <a:ext uri="{FF2B5EF4-FFF2-40B4-BE49-F238E27FC236}">
                <a16:creationId xmlns:a16="http://schemas.microsoft.com/office/drawing/2014/main" id="{66D72182-4316-E178-D3E2-67D306BDB66F}"/>
              </a:ext>
            </a:extLst>
          </p:cNvPr>
          <p:cNvPicPr>
            <a:picLocks noChangeAspect="1"/>
          </p:cNvPicPr>
          <p:nvPr/>
        </p:nvPicPr>
        <p:blipFill>
          <a:blip r:embed="rId3"/>
          <a:stretch>
            <a:fillRect/>
          </a:stretch>
        </p:blipFill>
        <p:spPr>
          <a:xfrm>
            <a:off x="1788872" y="1326291"/>
            <a:ext cx="8629650" cy="469582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354486" y="5600439"/>
            <a:ext cx="7342486" cy="844820"/>
          </a:xfrm>
          <a:prstGeom prst="rect">
            <a:avLst/>
          </a:prstGeom>
        </p:spPr>
        <p:txBody>
          <a:bodyPr lIns="91440" tIns="45720" rIns="91440" bIns="45720" anchor="t">
            <a:normAutofit/>
          </a:bodyPr>
          <a:lstStyle/>
          <a:p>
            <a:pPr marL="0" indent="0" algn="ctr">
              <a:lnSpc>
                <a:spcPct val="100000"/>
              </a:lnSpc>
              <a:spcBef>
                <a:spcPts val="1400"/>
              </a:spcBef>
              <a:buNone/>
            </a:pPr>
            <a:r>
              <a:rPr lang="en-US" sz="2200" dirty="0">
                <a:solidFill>
                  <a:schemeClr val="accent3">
                    <a:lumMod val="25000"/>
                  </a:schemeClr>
                </a:solidFill>
                <a:latin typeface="Abadi"/>
              </a:rPr>
              <a:t>The pie chart shows the successful launches by site with 41.7% the highest ratio</a:t>
            </a:r>
            <a:endParaRPr lang="en-US" dirty="0">
              <a:solidFill>
                <a:schemeClr val="accent3">
                  <a:lumMod val="25000"/>
                </a:schemeClr>
              </a:solidFill>
              <a:ea typeface="Calibri" panose="020F0502020204030204"/>
              <a:cs typeface="Calibri" panose="020F0502020204030204"/>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site</a:t>
            </a:r>
          </a:p>
        </p:txBody>
      </p:sp>
      <p:pic>
        <p:nvPicPr>
          <p:cNvPr id="2" name="Picture 1" descr="A pie chart with numbers and a few percentages&#10;&#10;Description automatically generated">
            <a:extLst>
              <a:ext uri="{FF2B5EF4-FFF2-40B4-BE49-F238E27FC236}">
                <a16:creationId xmlns:a16="http://schemas.microsoft.com/office/drawing/2014/main" id="{4248CEC1-B431-6856-FF06-FAA8C4393A4E}"/>
              </a:ext>
            </a:extLst>
          </p:cNvPr>
          <p:cNvPicPr>
            <a:picLocks noChangeAspect="1"/>
          </p:cNvPicPr>
          <p:nvPr/>
        </p:nvPicPr>
        <p:blipFill>
          <a:blip r:embed="rId3"/>
          <a:stretch>
            <a:fillRect/>
          </a:stretch>
        </p:blipFill>
        <p:spPr>
          <a:xfrm>
            <a:off x="3719512" y="1385888"/>
            <a:ext cx="4752975" cy="408622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563814" y="1714580"/>
            <a:ext cx="9795811" cy="466627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spcBef>
                <a:spcPts val="1400"/>
              </a:spcBef>
              <a:buNone/>
            </a:pPr>
            <a:r>
              <a:rPr lang="en-US" sz="2200" dirty="0">
                <a:solidFill>
                  <a:schemeClr val="accent3">
                    <a:lumMod val="25000"/>
                  </a:schemeClr>
                </a:solidFill>
                <a:latin typeface="IBM Plex Mono Text"/>
              </a:rPr>
              <a:t> In the competitive landscape of aerospace industry, the ability to reduce launch costs is a significant advantage. SpaceX has revolutionized this domain by successfully reusing the first stage of its Falcon 9 rockets, bringing down the cost of launches to 62 million dollars compared to the industry standard of 165 million dollars. This cost-effectiveness is primarily due to the successful landing and reuse of the first stage, a critical component of their operational model. </a:t>
            </a:r>
            <a:endParaRPr lang="en-US" dirty="0">
              <a:solidFill>
                <a:schemeClr val="accent3">
                  <a:lumMod val="25000"/>
                </a:schemeClr>
              </a:solidFill>
            </a:endParaRPr>
          </a:p>
          <a:p>
            <a:pPr marL="0" indent="0" algn="just">
              <a:spcBef>
                <a:spcPts val="1400"/>
              </a:spcBef>
              <a:buNone/>
            </a:pPr>
            <a:r>
              <a:rPr lang="en-US" sz="2200" dirty="0">
                <a:solidFill>
                  <a:schemeClr val="accent3">
                    <a:lumMod val="25000"/>
                  </a:schemeClr>
                </a:solidFill>
                <a:latin typeface="IBM Plex Mono Text"/>
              </a:rPr>
              <a:t>The focus of this project is to predict the likelihood of a Falcon 9 first stage landing successfully. Accurate predictions can provide essential insights into launch costs, aiding alternative companies in crafting competitive bids against SpaceX. By leveraging data science techniques, this project aims to understand the factors influencing landing success and develop predictive models to forecast this outcome reliably.</a:t>
            </a:r>
            <a:endParaRPr lang="en-US" dirty="0">
              <a:solidFill>
                <a:schemeClr val="accent3">
                  <a:lumMod val="25000"/>
                </a:schemeClr>
              </a:solidFill>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822598" y="5224387"/>
            <a:ext cx="8543774" cy="795338"/>
          </a:xfrm>
          <a:prstGeom prst="rect">
            <a:avLst/>
          </a:prstGeom>
        </p:spPr>
        <p:txBody>
          <a:bodyPr lIns="91440" tIns="45720" rIns="91440" bIns="45720" anchor="t">
            <a:normAutofit/>
          </a:bodyPr>
          <a:lstStyle/>
          <a:p>
            <a:pPr marL="0" indent="0" algn="ctr">
              <a:lnSpc>
                <a:spcPct val="100000"/>
              </a:lnSpc>
              <a:spcBef>
                <a:spcPts val="1400"/>
              </a:spcBef>
              <a:buNone/>
            </a:pPr>
            <a:r>
              <a:rPr lang="en-US" sz="2200" dirty="0">
                <a:solidFill>
                  <a:schemeClr val="accent3">
                    <a:lumMod val="25000"/>
                  </a:schemeClr>
                </a:solidFill>
                <a:latin typeface="Abadi"/>
              </a:rPr>
              <a:t>The pie chart shows the success launch ratio for the CCAFS LC-40 </a:t>
            </a:r>
            <a:r>
              <a:rPr lang="en-US" sz="2200">
                <a:solidFill>
                  <a:schemeClr val="accent3">
                    <a:lumMod val="25000"/>
                  </a:schemeClr>
                </a:solidFill>
                <a:latin typeface="Abadi"/>
              </a:rPr>
              <a:t>site. It is 73.1%</a:t>
            </a:r>
            <a:endParaRPr lang="en-US" sz="2200" dirty="0">
              <a:solidFill>
                <a:schemeClr val="accent3">
                  <a:lumMod val="25000"/>
                </a:schemeClr>
              </a:solidFill>
              <a:latin typeface="Abadi"/>
            </a:endParaRPr>
          </a:p>
          <a:p>
            <a:endParaRPr lang="en-US">
              <a:solidFill>
                <a:srgbClr val="000000"/>
              </a:solidFill>
              <a:latin typeface="Calibri" panose="020F0502020204030204"/>
              <a:ea typeface="Calibri" panose="020F0502020204030204"/>
              <a:cs typeface="Calibri" panose="020F0502020204030204"/>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Launches outcome for a specific site</a:t>
            </a:r>
          </a:p>
        </p:txBody>
      </p:sp>
      <p:pic>
        <p:nvPicPr>
          <p:cNvPr id="2" name="Picture 1" descr="A blue and red pie chart&#10;&#10;Description automatically generated">
            <a:extLst>
              <a:ext uri="{FF2B5EF4-FFF2-40B4-BE49-F238E27FC236}">
                <a16:creationId xmlns:a16="http://schemas.microsoft.com/office/drawing/2014/main" id="{77BB1E91-6854-D361-8AD4-771080411BB9}"/>
              </a:ext>
            </a:extLst>
          </p:cNvPr>
          <p:cNvPicPr>
            <a:picLocks noChangeAspect="1"/>
          </p:cNvPicPr>
          <p:nvPr/>
        </p:nvPicPr>
        <p:blipFill>
          <a:blip r:embed="rId3"/>
          <a:stretch>
            <a:fillRect/>
          </a:stretch>
        </p:blipFill>
        <p:spPr>
          <a:xfrm>
            <a:off x="3841867" y="1448075"/>
            <a:ext cx="4508265" cy="340436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63535" y="5260673"/>
            <a:ext cx="10717043" cy="1037244"/>
          </a:xfrm>
          <a:prstGeom prst="rect">
            <a:avLst/>
          </a:prstGeom>
        </p:spPr>
        <p:txBody>
          <a:bodyPr lIns="91440" tIns="45720" rIns="91440" bIns="45720" anchor="t">
            <a:normAutofit/>
          </a:bodyPr>
          <a:lstStyle/>
          <a:p>
            <a:pPr marL="0" indent="0" algn="ctr">
              <a:lnSpc>
                <a:spcPct val="100000"/>
              </a:lnSpc>
              <a:spcBef>
                <a:spcPts val="1400"/>
              </a:spcBef>
              <a:buNone/>
            </a:pPr>
            <a:r>
              <a:rPr lang="en-US" sz="2200" dirty="0">
                <a:solidFill>
                  <a:schemeClr val="accent3">
                    <a:lumMod val="25000"/>
                  </a:schemeClr>
                </a:solidFill>
                <a:latin typeface="Abadi"/>
              </a:rPr>
              <a:t>The chart shows correlation between payload and launch outcome for all sites. As the payload increases, </a:t>
            </a:r>
            <a:r>
              <a:rPr lang="en-US" sz="2200" dirty="0">
                <a:solidFill>
                  <a:schemeClr val="accent3">
                    <a:lumMod val="25000"/>
                  </a:schemeClr>
                </a:solidFill>
                <a:ea typeface="+mn-lt"/>
                <a:cs typeface="+mn-lt"/>
              </a:rPr>
              <a:t>CCAFS LC-40 site (in green) gives more successful launches</a:t>
            </a:r>
            <a:endParaRPr lang="en-US" dirty="0">
              <a:solidFill>
                <a:schemeClr val="accent3">
                  <a:lumMod val="25000"/>
                </a:schemeClr>
              </a:solidFill>
              <a:ea typeface="+mn-lt"/>
              <a:cs typeface="+mn-lt"/>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Correlation between payload and launch outcome</a:t>
            </a:r>
          </a:p>
        </p:txBody>
      </p:sp>
      <p:pic>
        <p:nvPicPr>
          <p:cNvPr id="2" name="Picture 1">
            <a:extLst>
              <a:ext uri="{FF2B5EF4-FFF2-40B4-BE49-F238E27FC236}">
                <a16:creationId xmlns:a16="http://schemas.microsoft.com/office/drawing/2014/main" id="{B25E7291-9047-9693-60F5-BF41CBE5DB62}"/>
              </a:ext>
            </a:extLst>
          </p:cNvPr>
          <p:cNvPicPr>
            <a:picLocks noChangeAspect="1"/>
          </p:cNvPicPr>
          <p:nvPr/>
        </p:nvPicPr>
        <p:blipFill>
          <a:blip r:embed="rId3"/>
          <a:stretch>
            <a:fillRect/>
          </a:stretch>
        </p:blipFill>
        <p:spPr>
          <a:xfrm>
            <a:off x="544286" y="1080068"/>
            <a:ext cx="11030858" cy="404472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2350039" y="5410262"/>
            <a:ext cx="7499929" cy="1223027"/>
          </a:xfrm>
          <a:prstGeom prst="rect">
            <a:avLst/>
          </a:prstGeom>
        </p:spPr>
        <p:txBody>
          <a:bodyPr vert="horz" lIns="91440" tIns="45720" rIns="91440" bIns="45720" rtlCol="0" anchor="t">
            <a:normAutofit/>
          </a:bodyPr>
          <a:lstStyle/>
          <a:p>
            <a:pPr marL="0" indent="0" algn="just">
              <a:lnSpc>
                <a:spcPct val="100000"/>
              </a:lnSpc>
              <a:spcBef>
                <a:spcPts val="1400"/>
              </a:spcBef>
              <a:buNone/>
            </a:pPr>
            <a:r>
              <a:rPr lang="en-US" sz="2200" dirty="0">
                <a:solidFill>
                  <a:schemeClr val="accent3">
                    <a:lumMod val="25000"/>
                  </a:schemeClr>
                </a:solidFill>
                <a:latin typeface="Abadi"/>
              </a:rPr>
              <a:t>The above chart shows the built model accuracy for all built classification models. The decision tree model comes out with the highest accuracy (0.8767).</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descr="A chart of different colors&#10;&#10;Description automatically generated">
            <a:extLst>
              <a:ext uri="{FF2B5EF4-FFF2-40B4-BE49-F238E27FC236}">
                <a16:creationId xmlns:a16="http://schemas.microsoft.com/office/drawing/2014/main" id="{C03AF093-FD00-BF4A-671E-6CEE107D6409}"/>
              </a:ext>
            </a:extLst>
          </p:cNvPr>
          <p:cNvPicPr>
            <a:picLocks noChangeAspect="1"/>
          </p:cNvPicPr>
          <p:nvPr/>
        </p:nvPicPr>
        <p:blipFill>
          <a:blip r:embed="rId3"/>
          <a:stretch>
            <a:fillRect/>
          </a:stretch>
        </p:blipFill>
        <p:spPr>
          <a:xfrm>
            <a:off x="3293409" y="1521759"/>
            <a:ext cx="5459505" cy="382568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050158" y="5441576"/>
            <a:ext cx="9892577" cy="1211825"/>
          </a:xfrm>
          <a:prstGeom prst="rect">
            <a:avLst/>
          </a:prstGeom>
        </p:spPr>
        <p:txBody>
          <a:bodyPr lIns="91440" tIns="45720" rIns="91440" bIns="45720" anchor="t">
            <a:normAutofit/>
          </a:bodyPr>
          <a:lstStyle/>
          <a:p>
            <a:pPr marL="0" indent="0" algn="ctr">
              <a:lnSpc>
                <a:spcPct val="100000"/>
              </a:lnSpc>
              <a:spcBef>
                <a:spcPts val="1400"/>
              </a:spcBef>
              <a:buNone/>
            </a:pPr>
            <a:r>
              <a:rPr lang="en-US" sz="2200" dirty="0">
                <a:solidFill>
                  <a:schemeClr val="accent3">
                    <a:lumMod val="25000"/>
                  </a:schemeClr>
                </a:solidFill>
                <a:latin typeface="Abadi"/>
              </a:rPr>
              <a:t>The chart represents the confusion matrix of the decision tree classifier. The model predicts 3 landing as been successful while they were not (False Positive); this is the only drawback</a:t>
            </a:r>
            <a:endParaRPr lang="en-US">
              <a:solidFill>
                <a:schemeClr val="accent3">
                  <a:lumMod val="25000"/>
                </a:schemeClr>
              </a:solidFill>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chart of different colors&#10;&#10;Description automatically generated">
            <a:extLst>
              <a:ext uri="{FF2B5EF4-FFF2-40B4-BE49-F238E27FC236}">
                <a16:creationId xmlns:a16="http://schemas.microsoft.com/office/drawing/2014/main" id="{1BC60226-69CB-04D3-4A0A-EF50E2E44F26}"/>
              </a:ext>
            </a:extLst>
          </p:cNvPr>
          <p:cNvPicPr>
            <a:picLocks noChangeAspect="1"/>
          </p:cNvPicPr>
          <p:nvPr/>
        </p:nvPicPr>
        <p:blipFill rotWithShape="1">
          <a:blip r:embed="rId3"/>
          <a:srcRect t="1881" r="-249" b="-314"/>
          <a:stretch/>
        </p:blipFill>
        <p:spPr>
          <a:xfrm>
            <a:off x="2828645" y="1495705"/>
            <a:ext cx="5100365" cy="392261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718172"/>
            <a:ext cx="9781148" cy="4676308"/>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ea typeface="+mn-lt"/>
                <a:cs typeface="+mn-lt"/>
              </a:rPr>
              <a:t>The objective of this project was to predict the successful landing of the Falcon 9 </a:t>
            </a:r>
            <a:r>
              <a:rPr lang="en-US" sz="2200">
                <a:solidFill>
                  <a:schemeClr val="accent3">
                    <a:lumMod val="25000"/>
                  </a:schemeClr>
                </a:solidFill>
                <a:ea typeface="+mn-lt"/>
                <a:cs typeface="+mn-lt"/>
              </a:rPr>
              <a:t>first stage, a critical factor in SpaceX's cost-effective launch operations.</a:t>
            </a:r>
            <a:endParaRPr lang="en-US" sz="2200">
              <a:solidFill>
                <a:schemeClr val="accent3">
                  <a:lumMod val="25000"/>
                </a:schemeClr>
              </a:solidFill>
              <a:latin typeface="Abadi"/>
            </a:endParaRPr>
          </a:p>
          <a:p>
            <a:r>
              <a:rPr lang="en-US" sz="2200">
                <a:solidFill>
                  <a:schemeClr val="accent3">
                    <a:lumMod val="25000"/>
                  </a:schemeClr>
                </a:solidFill>
                <a:ea typeface="+mn-lt"/>
                <a:cs typeface="+mn-lt"/>
              </a:rPr>
              <a:t>Each feature of the Falcon 9 launch, such as the payload mass, the launch site or the orbit type, may affect the mission outcome.</a:t>
            </a:r>
            <a:endParaRPr lang="en-US">
              <a:solidFill>
                <a:schemeClr val="accent3">
                  <a:lumMod val="25000"/>
                </a:schemeClr>
              </a:solidFill>
              <a:ea typeface="Calibri"/>
              <a:cs typeface="Calibri"/>
            </a:endParaRPr>
          </a:p>
          <a:p>
            <a:pPr>
              <a:lnSpc>
                <a:spcPct val="100000"/>
              </a:lnSpc>
              <a:spcBef>
                <a:spcPts val="1400"/>
              </a:spcBef>
            </a:pPr>
            <a:r>
              <a:rPr lang="en-US" sz="2200">
                <a:solidFill>
                  <a:schemeClr val="accent3">
                    <a:lumMod val="25000"/>
                  </a:schemeClr>
                </a:solidFill>
                <a:ea typeface="+mn-lt"/>
                <a:cs typeface="+mn-lt"/>
              </a:rPr>
              <a:t>We collected comprehensive datasets exclusively from the SpaceX API and wikipedia, which provided detailed information on launch parameters such as launch dates, payload mass, launch sites, booster versions, and landing outcomes...</a:t>
            </a:r>
            <a:r>
              <a:rPr lang="en-US" sz="2200" dirty="0">
                <a:solidFill>
                  <a:schemeClr val="accent3">
                    <a:lumMod val="25000"/>
                  </a:schemeClr>
                </a:solidFill>
                <a:ea typeface="+mn-lt"/>
                <a:cs typeface="+mn-lt"/>
              </a:rPr>
              <a:t> </a:t>
            </a: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ea typeface="+mn-lt"/>
                <a:cs typeface="+mn-lt"/>
              </a:rPr>
              <a:t>During the exploratory data analysis (EDA) phase, we examined the collected data to uncover patterns, trends, and relationships among the variables. We identified significant features influencing landing success, such as payload mass, launch site ... </a:t>
            </a:r>
          </a:p>
          <a:p>
            <a:pPr>
              <a:lnSpc>
                <a:spcPct val="100000"/>
              </a:lnSpc>
              <a:spcBef>
                <a:spcPts val="1400"/>
              </a:spcBef>
            </a:pPr>
            <a:r>
              <a:rPr lang="en-US" sz="2200">
                <a:solidFill>
                  <a:schemeClr val="accent3">
                    <a:lumMod val="25000"/>
                  </a:schemeClr>
                </a:solidFill>
                <a:ea typeface="+mn-lt"/>
                <a:cs typeface="+mn-lt"/>
              </a:rPr>
              <a:t>We developed and tested several machine learning models to predict the successful landing of the Falcon 9 first stage. The models included logistic regression, support vector machine, decision tree, K nearest neighbor. They all came out with the same score and the same confusion matrix during the evaluation phase. We finally keep the best model as the one with the highest accuracy during the cross-validation : the decision tree.</a:t>
            </a:r>
            <a:endParaRPr lang="en-US" sz="2200" dirty="0">
              <a:solidFill>
                <a:schemeClr val="accent3">
                  <a:lumMod val="25000"/>
                </a:schemeClr>
              </a:solidFill>
              <a:latin typeface="Calibri"/>
              <a:ea typeface="Calibri"/>
              <a:cs typeface="Calibri"/>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lIns="91440" tIns="45720" rIns="91440" bIns="45720" anchor="t">
            <a:normAutofit/>
          </a:bodyPr>
          <a:lstStyle/>
          <a:p>
            <a:pPr marL="0" indent="0">
              <a:lnSpc>
                <a:spcPct val="100000"/>
              </a:lnSpc>
              <a:spcBef>
                <a:spcPts val="1400"/>
              </a:spcBef>
              <a:buNone/>
            </a:pPr>
            <a:r>
              <a:rPr lang="en-US" sz="2200">
                <a:solidFill>
                  <a:schemeClr val="accent3">
                    <a:lumMod val="25000"/>
                  </a:schemeClr>
                </a:solidFill>
                <a:latin typeface="Abadi"/>
              </a:rPr>
              <a:t>Find below some relevant assets for this project</a:t>
            </a:r>
            <a:endParaRPr lang="en-US" sz="2200" dirty="0">
              <a:solidFill>
                <a:schemeClr val="accent3">
                  <a:lumMod val="25000"/>
                </a:schemeClr>
              </a:solidFill>
              <a:latin typeface="Abadi"/>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1415265" cy="504610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Logistic regression</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Tuned hyperparameters :(best parameters)  {'C': 0.01, 'penalty': 'l2', 'solver': '</a:t>
            </a:r>
            <a:r>
              <a:rPr lang="en-US" sz="1800" dirty="0" err="1">
                <a:solidFill>
                  <a:schemeClr val="accent3">
                    <a:lumMod val="25000"/>
                  </a:schemeClr>
                </a:solidFill>
                <a:latin typeface="Abadi"/>
              </a:rPr>
              <a:t>lbfgs</a:t>
            </a:r>
            <a:r>
              <a:rPr lang="en-US" sz="1800" dirty="0">
                <a:solidFill>
                  <a:schemeClr val="accent3">
                    <a:lumMod val="25000"/>
                  </a:schemeClr>
                </a:solidFill>
                <a:latin typeface="Abadi"/>
              </a:rPr>
              <a:t>'}</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Accuracy (Cross validation best score) : 0.8464285714285713</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Score : 0.833333333333334</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Confusion matrix :</a:t>
            </a:r>
          </a:p>
          <a:p>
            <a:pPr marL="457200" lvl="1" indent="0">
              <a:lnSpc>
                <a:spcPct val="100000"/>
              </a:lnSpc>
              <a:spcBef>
                <a:spcPts val="1400"/>
              </a:spcBef>
              <a:buNone/>
            </a:pPr>
            <a:endParaRPr lang="en-US" sz="1800" dirty="0">
              <a:solidFill>
                <a:schemeClr val="accent3">
                  <a:lumMod val="25000"/>
                </a:schemeClr>
              </a:solidFill>
              <a:latin typeface="Abadi"/>
            </a:endParaRPr>
          </a:p>
          <a:p>
            <a:pPr marL="457200" lvl="1" indent="0">
              <a:lnSpc>
                <a:spcPct val="100000"/>
              </a:lnSpc>
              <a:spcBef>
                <a:spcPts val="1400"/>
              </a:spcBef>
              <a:buNone/>
            </a:pPr>
            <a:endParaRPr lang="en-US" sz="18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2" name="Picture 1" descr="A chart of different colors&#10;&#10;Description automatically generated">
            <a:extLst>
              <a:ext uri="{FF2B5EF4-FFF2-40B4-BE49-F238E27FC236}">
                <a16:creationId xmlns:a16="http://schemas.microsoft.com/office/drawing/2014/main" id="{B53DFB32-26AA-BEBE-65D1-81BCA35CB018}"/>
              </a:ext>
            </a:extLst>
          </p:cNvPr>
          <p:cNvPicPr>
            <a:picLocks noChangeAspect="1"/>
          </p:cNvPicPr>
          <p:nvPr/>
        </p:nvPicPr>
        <p:blipFill rotWithShape="1">
          <a:blip r:embed="rId3"/>
          <a:srcRect t="1881" r="-249" b="-314"/>
          <a:stretch/>
        </p:blipFill>
        <p:spPr>
          <a:xfrm>
            <a:off x="4901733" y="3434322"/>
            <a:ext cx="4349570" cy="3339908"/>
          </a:xfrm>
          <a:prstGeom prst="rect">
            <a:avLst/>
          </a:prstGeom>
        </p:spPr>
      </p:pic>
    </p:spTree>
    <p:extLst>
      <p:ext uri="{BB962C8B-B14F-4D97-AF65-F5344CB8AC3E}">
        <p14:creationId xmlns:p14="http://schemas.microsoft.com/office/powerpoint/2010/main" val="35791060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1415265" cy="504610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Support vector machine</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Tuned hyperparameters : (best parameters)  {'C': 1.0, 'gamma': 0.03162277660168379, 'kernel': 'sigmoid'}</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Accuracy (Cross validation best score) </a:t>
            </a:r>
            <a:r>
              <a:rPr lang="en-US" sz="1800" dirty="0">
                <a:solidFill>
                  <a:schemeClr val="accent3">
                    <a:lumMod val="25000"/>
                  </a:schemeClr>
                </a:solidFill>
                <a:latin typeface="Abadi"/>
                <a:ea typeface="+mn-lt"/>
                <a:cs typeface="+mn-lt"/>
              </a:rPr>
              <a:t>:</a:t>
            </a:r>
            <a:r>
              <a:rPr lang="en-US" sz="1800" dirty="0">
                <a:solidFill>
                  <a:schemeClr val="accent3">
                    <a:lumMod val="25000"/>
                  </a:schemeClr>
                </a:solidFill>
                <a:latin typeface="Abadi"/>
              </a:rPr>
              <a:t> 0.8482142857142856</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Score : 0.833333333333334</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Confusion matrix :</a:t>
            </a:r>
          </a:p>
          <a:p>
            <a:pPr marL="457200" lvl="1" indent="0">
              <a:lnSpc>
                <a:spcPct val="100000"/>
              </a:lnSpc>
              <a:spcBef>
                <a:spcPts val="1400"/>
              </a:spcBef>
              <a:buNone/>
            </a:pPr>
            <a:endParaRPr lang="en-US" sz="1800" dirty="0">
              <a:solidFill>
                <a:schemeClr val="accent3">
                  <a:lumMod val="25000"/>
                </a:schemeClr>
              </a:solidFill>
              <a:latin typeface="Abadi"/>
            </a:endParaRPr>
          </a:p>
          <a:p>
            <a:pPr marL="457200" lvl="1" indent="0">
              <a:lnSpc>
                <a:spcPct val="100000"/>
              </a:lnSpc>
              <a:spcBef>
                <a:spcPts val="1400"/>
              </a:spcBef>
              <a:buNone/>
            </a:pPr>
            <a:endParaRPr lang="en-US" sz="18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2" name="Picture 1" descr="A chart of different colors&#10;&#10;Description automatically generated">
            <a:extLst>
              <a:ext uri="{FF2B5EF4-FFF2-40B4-BE49-F238E27FC236}">
                <a16:creationId xmlns:a16="http://schemas.microsoft.com/office/drawing/2014/main" id="{B53DFB32-26AA-BEBE-65D1-81BCA35CB018}"/>
              </a:ext>
            </a:extLst>
          </p:cNvPr>
          <p:cNvPicPr>
            <a:picLocks noChangeAspect="1"/>
          </p:cNvPicPr>
          <p:nvPr/>
        </p:nvPicPr>
        <p:blipFill rotWithShape="1">
          <a:blip r:embed="rId3"/>
          <a:srcRect t="1881" r="-249" b="-314"/>
          <a:stretch/>
        </p:blipFill>
        <p:spPr>
          <a:xfrm>
            <a:off x="4901733" y="3434322"/>
            <a:ext cx="4349570" cy="3339908"/>
          </a:xfrm>
          <a:prstGeom prst="rect">
            <a:avLst/>
          </a:prstGeom>
        </p:spPr>
      </p:pic>
    </p:spTree>
    <p:extLst>
      <p:ext uri="{BB962C8B-B14F-4D97-AF65-F5344CB8AC3E}">
        <p14:creationId xmlns:p14="http://schemas.microsoft.com/office/powerpoint/2010/main" val="39498161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1415265" cy="504610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Decision tree classifier</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Tuned hyperparameters : (best parameters)  {'criterion': 'entropy', '</a:t>
            </a:r>
            <a:r>
              <a:rPr lang="en-US" sz="1800" dirty="0" err="1">
                <a:solidFill>
                  <a:schemeClr val="accent3">
                    <a:lumMod val="25000"/>
                  </a:schemeClr>
                </a:solidFill>
                <a:latin typeface="Abadi"/>
              </a:rPr>
              <a:t>max_depth</a:t>
            </a:r>
            <a:r>
              <a:rPr lang="en-US" sz="1800" dirty="0">
                <a:solidFill>
                  <a:schemeClr val="accent3">
                    <a:lumMod val="25000"/>
                  </a:schemeClr>
                </a:solidFill>
                <a:latin typeface="Abadi"/>
              </a:rPr>
              <a:t>': 4, '</a:t>
            </a:r>
            <a:r>
              <a:rPr lang="en-US" sz="1800" dirty="0" err="1">
                <a:solidFill>
                  <a:schemeClr val="accent3">
                    <a:lumMod val="25000"/>
                  </a:schemeClr>
                </a:solidFill>
                <a:latin typeface="Abadi"/>
              </a:rPr>
              <a:t>max_features</a:t>
            </a:r>
            <a:r>
              <a:rPr lang="en-US" sz="1800" dirty="0">
                <a:solidFill>
                  <a:schemeClr val="accent3">
                    <a:lumMod val="25000"/>
                  </a:schemeClr>
                </a:solidFill>
                <a:latin typeface="Abadi"/>
              </a:rPr>
              <a:t>': 'sqrt', '</a:t>
            </a:r>
            <a:r>
              <a:rPr lang="en-US" sz="1800" dirty="0" err="1">
                <a:solidFill>
                  <a:schemeClr val="accent3">
                    <a:lumMod val="25000"/>
                  </a:schemeClr>
                </a:solidFill>
                <a:latin typeface="Abadi"/>
              </a:rPr>
              <a:t>min_samples_leaf</a:t>
            </a:r>
            <a:r>
              <a:rPr lang="en-US" sz="1800" dirty="0">
                <a:solidFill>
                  <a:schemeClr val="accent3">
                    <a:lumMod val="25000"/>
                  </a:schemeClr>
                </a:solidFill>
                <a:latin typeface="Abadi"/>
              </a:rPr>
              <a:t>': 1, '</a:t>
            </a:r>
            <a:r>
              <a:rPr lang="en-US" sz="1800" dirty="0" err="1">
                <a:solidFill>
                  <a:schemeClr val="accent3">
                    <a:lumMod val="25000"/>
                  </a:schemeClr>
                </a:solidFill>
                <a:latin typeface="Abadi"/>
              </a:rPr>
              <a:t>min_samples_split</a:t>
            </a:r>
            <a:r>
              <a:rPr lang="en-US" sz="1800" dirty="0">
                <a:solidFill>
                  <a:schemeClr val="accent3">
                    <a:lumMod val="25000"/>
                  </a:schemeClr>
                </a:solidFill>
                <a:latin typeface="Abadi"/>
              </a:rPr>
              <a:t>': 5, 'splitter': 'best'}</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Accuracy (Cross validation best score) : 0.8767857142857143</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Score : 0.833333333333334</a:t>
            </a:r>
            <a:endParaRPr lang="en-US" dirty="0">
              <a:solidFill>
                <a:schemeClr val="accent3">
                  <a:lumMod val="25000"/>
                </a:schemeClr>
              </a:solidFill>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Confusion matrix :</a:t>
            </a:r>
          </a:p>
          <a:p>
            <a:pPr marL="457200" lvl="1" indent="0">
              <a:lnSpc>
                <a:spcPct val="100000"/>
              </a:lnSpc>
              <a:spcBef>
                <a:spcPts val="1400"/>
              </a:spcBef>
              <a:buNone/>
            </a:pPr>
            <a:endParaRPr lang="en-US" sz="1800" dirty="0">
              <a:solidFill>
                <a:schemeClr val="accent3">
                  <a:lumMod val="25000"/>
                </a:schemeClr>
              </a:solidFill>
              <a:latin typeface="Abadi"/>
            </a:endParaRPr>
          </a:p>
          <a:p>
            <a:pPr marL="457200" lvl="1" indent="0">
              <a:lnSpc>
                <a:spcPct val="100000"/>
              </a:lnSpc>
              <a:spcBef>
                <a:spcPts val="1400"/>
              </a:spcBef>
              <a:buNone/>
            </a:pPr>
            <a:endParaRPr lang="en-US" sz="18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2" name="Picture 1" descr="A chart of different colors&#10;&#10;Description automatically generated">
            <a:extLst>
              <a:ext uri="{FF2B5EF4-FFF2-40B4-BE49-F238E27FC236}">
                <a16:creationId xmlns:a16="http://schemas.microsoft.com/office/drawing/2014/main" id="{B53DFB32-26AA-BEBE-65D1-81BCA35CB018}"/>
              </a:ext>
            </a:extLst>
          </p:cNvPr>
          <p:cNvPicPr>
            <a:picLocks noChangeAspect="1"/>
          </p:cNvPicPr>
          <p:nvPr/>
        </p:nvPicPr>
        <p:blipFill rotWithShape="1">
          <a:blip r:embed="rId3"/>
          <a:srcRect t="1881" r="-249" b="-314"/>
          <a:stretch/>
        </p:blipFill>
        <p:spPr>
          <a:xfrm>
            <a:off x="4901733" y="3434322"/>
            <a:ext cx="4349570" cy="3339908"/>
          </a:xfrm>
          <a:prstGeom prst="rect">
            <a:avLst/>
          </a:prstGeom>
        </p:spPr>
      </p:pic>
    </p:spTree>
    <p:extLst>
      <p:ext uri="{BB962C8B-B14F-4D97-AF65-F5344CB8AC3E}">
        <p14:creationId xmlns:p14="http://schemas.microsoft.com/office/powerpoint/2010/main" val="3888601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1415265" cy="504610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 Nearest Neighbors classifier</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Tuned hyperparameters : (best parameters)  {'algorithm': 'auto', '</a:t>
            </a:r>
            <a:r>
              <a:rPr lang="en-US" sz="1800" dirty="0" err="1">
                <a:solidFill>
                  <a:schemeClr val="accent3">
                    <a:lumMod val="25000"/>
                  </a:schemeClr>
                </a:solidFill>
                <a:latin typeface="Abadi"/>
              </a:rPr>
              <a:t>n_neighbors</a:t>
            </a:r>
            <a:r>
              <a:rPr lang="en-US" sz="1800" dirty="0">
                <a:solidFill>
                  <a:schemeClr val="accent3">
                    <a:lumMod val="25000"/>
                  </a:schemeClr>
                </a:solidFill>
                <a:latin typeface="Abadi"/>
              </a:rPr>
              <a:t>': 10, 'p': 1}</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Accuracy (Cross validation best score) : 0.8482142857142858</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Score : 0.833333333333334</a:t>
            </a:r>
            <a:endParaRPr lang="en-US">
              <a:solidFill>
                <a:schemeClr val="accent3">
                  <a:lumMod val="25000"/>
                </a:schemeClr>
              </a:solidFill>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Confusion matrix :</a:t>
            </a:r>
          </a:p>
          <a:p>
            <a:pPr marL="457200" lvl="1" indent="0">
              <a:lnSpc>
                <a:spcPct val="100000"/>
              </a:lnSpc>
              <a:spcBef>
                <a:spcPts val="1400"/>
              </a:spcBef>
              <a:buNone/>
            </a:pPr>
            <a:endParaRPr lang="en-US" sz="1800" dirty="0">
              <a:solidFill>
                <a:schemeClr val="accent3">
                  <a:lumMod val="25000"/>
                </a:schemeClr>
              </a:solidFill>
              <a:latin typeface="Abadi"/>
            </a:endParaRPr>
          </a:p>
          <a:p>
            <a:pPr marL="457200" lvl="1" indent="0">
              <a:lnSpc>
                <a:spcPct val="100000"/>
              </a:lnSpc>
              <a:spcBef>
                <a:spcPts val="1400"/>
              </a:spcBef>
              <a:buNone/>
            </a:pPr>
            <a:endParaRPr lang="en-US" sz="18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2" name="Picture 1" descr="A chart of different colors&#10;&#10;Description automatically generated">
            <a:extLst>
              <a:ext uri="{FF2B5EF4-FFF2-40B4-BE49-F238E27FC236}">
                <a16:creationId xmlns:a16="http://schemas.microsoft.com/office/drawing/2014/main" id="{B53DFB32-26AA-BEBE-65D1-81BCA35CB018}"/>
              </a:ext>
            </a:extLst>
          </p:cNvPr>
          <p:cNvPicPr>
            <a:picLocks noChangeAspect="1"/>
          </p:cNvPicPr>
          <p:nvPr/>
        </p:nvPicPr>
        <p:blipFill rotWithShape="1">
          <a:blip r:embed="rId3"/>
          <a:srcRect t="1881" r="-249" b="-314"/>
          <a:stretch/>
        </p:blipFill>
        <p:spPr>
          <a:xfrm>
            <a:off x="4901733" y="3434322"/>
            <a:ext cx="4349570" cy="3339908"/>
          </a:xfrm>
          <a:prstGeom prst="rect">
            <a:avLst/>
          </a:prstGeom>
        </p:spPr>
      </p:pic>
    </p:spTree>
    <p:extLst>
      <p:ext uri="{BB962C8B-B14F-4D97-AF65-F5344CB8AC3E}">
        <p14:creationId xmlns:p14="http://schemas.microsoft.com/office/powerpoint/2010/main" val="793882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3194" y="1401514"/>
            <a:ext cx="12200315" cy="5346348"/>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7200" dirty="0">
                <a:solidFill>
                  <a:schemeClr val="accent3">
                    <a:lumMod val="25000"/>
                  </a:schemeClr>
                </a:solidFill>
                <a:latin typeface="Abadi"/>
              </a:rPr>
              <a:t>Data collection methodology:</a:t>
            </a:r>
          </a:p>
          <a:p>
            <a:pPr marL="457200" lvl="1" indent="0">
              <a:lnSpc>
                <a:spcPct val="120000"/>
              </a:lnSpc>
              <a:spcBef>
                <a:spcPts val="1400"/>
              </a:spcBef>
              <a:buNone/>
            </a:pPr>
            <a:r>
              <a:rPr lang="en-US" sz="6400" dirty="0">
                <a:solidFill>
                  <a:schemeClr val="bg2">
                    <a:lumMod val="50000"/>
                  </a:schemeClr>
                </a:solidFill>
                <a:latin typeface="Abadi"/>
              </a:rPr>
              <a:t>Data was collected using SpaceX API and web scraping techniques with python's </a:t>
            </a:r>
            <a:r>
              <a:rPr lang="en-US" sz="6400" dirty="0" err="1">
                <a:solidFill>
                  <a:schemeClr val="bg2">
                    <a:lumMod val="50000"/>
                  </a:schemeClr>
                </a:solidFill>
                <a:latin typeface="Abadi"/>
              </a:rPr>
              <a:t>beautifulsoup</a:t>
            </a:r>
            <a:r>
              <a:rPr lang="en-US" sz="6400" dirty="0">
                <a:solidFill>
                  <a:schemeClr val="bg2">
                    <a:lumMod val="50000"/>
                  </a:schemeClr>
                </a:solidFill>
                <a:latin typeface="Abadi"/>
              </a:rPr>
              <a:t>, requests modules an pandas library.</a:t>
            </a:r>
          </a:p>
          <a:p>
            <a:pPr>
              <a:lnSpc>
                <a:spcPct val="120000"/>
              </a:lnSpc>
              <a:spcBef>
                <a:spcPts val="1400"/>
              </a:spcBef>
            </a:pPr>
            <a:r>
              <a:rPr lang="en-US" sz="7200" dirty="0">
                <a:solidFill>
                  <a:schemeClr val="accent3">
                    <a:lumMod val="25000"/>
                  </a:schemeClr>
                </a:solidFill>
                <a:latin typeface="Abadi"/>
              </a:rPr>
              <a:t>Data wrangling</a:t>
            </a:r>
          </a:p>
          <a:p>
            <a:pPr lvl="1">
              <a:lnSpc>
                <a:spcPct val="120000"/>
              </a:lnSpc>
              <a:spcBef>
                <a:spcPts val="1400"/>
              </a:spcBef>
            </a:pPr>
            <a:r>
              <a:rPr lang="en-US" sz="6400" dirty="0">
                <a:solidFill>
                  <a:schemeClr val="bg2">
                    <a:lumMod val="50000"/>
                  </a:schemeClr>
                </a:solidFill>
                <a:latin typeface="Abadi"/>
              </a:rPr>
              <a:t>Data has been filtered out to only keep those related to Falcon 9. Then several </a:t>
            </a:r>
            <a:r>
              <a:rPr lang="en-US" sz="6400" err="1">
                <a:solidFill>
                  <a:schemeClr val="bg2">
                    <a:lumMod val="50000"/>
                  </a:schemeClr>
                </a:solidFill>
                <a:latin typeface="Abadi"/>
              </a:rPr>
              <a:t>informations</a:t>
            </a:r>
            <a:r>
              <a:rPr lang="en-US" sz="6400" dirty="0">
                <a:solidFill>
                  <a:schemeClr val="bg2">
                    <a:lumMod val="50000"/>
                  </a:schemeClr>
                </a:solidFill>
                <a:latin typeface="Abadi"/>
              </a:rPr>
              <a:t> from different sources were aggregated to form a unique </a:t>
            </a:r>
            <a:r>
              <a:rPr lang="en-US" sz="6400" err="1">
                <a:solidFill>
                  <a:schemeClr val="bg2">
                    <a:lumMod val="50000"/>
                  </a:schemeClr>
                </a:solidFill>
                <a:latin typeface="Abadi"/>
              </a:rPr>
              <a:t>dataframe</a:t>
            </a:r>
            <a:r>
              <a:rPr lang="en-US" sz="6400" dirty="0">
                <a:solidFill>
                  <a:schemeClr val="bg2">
                    <a:lumMod val="50000"/>
                  </a:schemeClr>
                </a:solidFill>
                <a:latin typeface="Abadi"/>
              </a:rPr>
              <a:t> where </a:t>
            </a:r>
            <a:r>
              <a:rPr lang="en-US" sz="6400" err="1">
                <a:solidFill>
                  <a:schemeClr val="bg2">
                    <a:lumMod val="50000"/>
                  </a:schemeClr>
                </a:solidFill>
                <a:latin typeface="Abadi"/>
              </a:rPr>
              <a:t>NaN</a:t>
            </a:r>
            <a:r>
              <a:rPr lang="en-US" sz="6400" dirty="0">
                <a:solidFill>
                  <a:schemeClr val="bg2">
                    <a:lumMod val="50000"/>
                  </a:schemeClr>
                </a:solidFill>
                <a:latin typeface="Abadi"/>
              </a:rPr>
              <a:t> values were </a:t>
            </a:r>
            <a:r>
              <a:rPr lang="en-US" sz="6400" err="1">
                <a:solidFill>
                  <a:schemeClr val="bg2">
                    <a:lumMod val="50000"/>
                  </a:schemeClr>
                </a:solidFill>
                <a:latin typeface="Abadi"/>
              </a:rPr>
              <a:t>dealed</a:t>
            </a:r>
            <a:r>
              <a:rPr lang="en-US" sz="6400" dirty="0">
                <a:solidFill>
                  <a:schemeClr val="bg2">
                    <a:lumMod val="50000"/>
                  </a:schemeClr>
                </a:solidFill>
                <a:latin typeface="Abadi"/>
              </a:rPr>
              <a:t> with. Feature engineering also helped drop irrelevant fields for further analysis.</a:t>
            </a:r>
          </a:p>
          <a:p>
            <a:pPr>
              <a:lnSpc>
                <a:spcPct val="120000"/>
              </a:lnSpc>
              <a:spcBef>
                <a:spcPts val="1400"/>
              </a:spcBef>
            </a:pPr>
            <a:r>
              <a:rPr lang="en-US" sz="7200" dirty="0">
                <a:solidFill>
                  <a:schemeClr val="accent3">
                    <a:lumMod val="25000"/>
                  </a:schemeClr>
                </a:solidFill>
                <a:latin typeface="Abadi"/>
              </a:rPr>
              <a:t>Exploratory data analysis (EDA) with SQL, </a:t>
            </a:r>
            <a:r>
              <a:rPr lang="en-US" sz="7200" err="1">
                <a:solidFill>
                  <a:schemeClr val="accent3">
                    <a:lumMod val="25000"/>
                  </a:schemeClr>
                </a:solidFill>
                <a:latin typeface="Abadi"/>
              </a:rPr>
              <a:t>Numpy</a:t>
            </a:r>
            <a:r>
              <a:rPr lang="en-US" sz="7200" dirty="0">
                <a:solidFill>
                  <a:schemeClr val="accent3">
                    <a:lumMod val="25000"/>
                  </a:schemeClr>
                </a:solidFill>
                <a:latin typeface="Abadi"/>
              </a:rPr>
              <a:t>, Pandas</a:t>
            </a:r>
          </a:p>
          <a:p>
            <a:pPr>
              <a:lnSpc>
                <a:spcPct val="120000"/>
              </a:lnSpc>
              <a:spcBef>
                <a:spcPts val="1400"/>
              </a:spcBef>
            </a:pPr>
            <a:r>
              <a:rPr lang="en-US" sz="7200" dirty="0">
                <a:solidFill>
                  <a:schemeClr val="accent3">
                    <a:lumMod val="25000"/>
                  </a:schemeClr>
                </a:solidFill>
                <a:latin typeface="Abadi"/>
              </a:rPr>
              <a:t>Data visualization</a:t>
            </a:r>
          </a:p>
          <a:p>
            <a:pPr marL="457200" lvl="1" indent="0">
              <a:lnSpc>
                <a:spcPct val="120000"/>
              </a:lnSpc>
              <a:spcBef>
                <a:spcPts val="1400"/>
              </a:spcBef>
              <a:buNone/>
            </a:pPr>
            <a:r>
              <a:rPr lang="en-US" sz="6400" dirty="0">
                <a:solidFill>
                  <a:schemeClr val="bg2">
                    <a:lumMod val="50000"/>
                  </a:schemeClr>
                </a:solidFill>
                <a:latin typeface="Abadi"/>
              </a:rPr>
              <a:t>Static visualization using matplotlib, seaborn helped us gained relevant </a:t>
            </a:r>
            <a:r>
              <a:rPr lang="en-US" sz="6400" err="1">
                <a:solidFill>
                  <a:schemeClr val="bg2">
                    <a:lumMod val="50000"/>
                  </a:schemeClr>
                </a:solidFill>
                <a:latin typeface="Abadi"/>
              </a:rPr>
              <a:t>informations</a:t>
            </a:r>
            <a:r>
              <a:rPr lang="en-US" sz="6400" dirty="0">
                <a:solidFill>
                  <a:schemeClr val="bg2">
                    <a:lumMod val="50000"/>
                  </a:schemeClr>
                </a:solidFill>
                <a:latin typeface="Abadi"/>
              </a:rPr>
              <a:t> on correlation between the different variables. interactive visual analytics using Folium and </a:t>
            </a:r>
            <a:r>
              <a:rPr lang="en-US" sz="6400" err="1">
                <a:solidFill>
                  <a:schemeClr val="bg2">
                    <a:lumMod val="50000"/>
                  </a:schemeClr>
                </a:solidFill>
                <a:latin typeface="Abadi"/>
              </a:rPr>
              <a:t>Plotly</a:t>
            </a:r>
            <a:r>
              <a:rPr lang="en-US" sz="6400" dirty="0">
                <a:solidFill>
                  <a:schemeClr val="bg2">
                    <a:lumMod val="50000"/>
                  </a:schemeClr>
                </a:solidFill>
                <a:latin typeface="Abadi"/>
              </a:rPr>
              <a:t> Dash helped us gain further understanding of the dataset.</a:t>
            </a:r>
          </a:p>
          <a:p>
            <a:pPr>
              <a:lnSpc>
                <a:spcPct val="120000"/>
              </a:lnSpc>
              <a:spcBef>
                <a:spcPts val="1400"/>
              </a:spcBef>
            </a:pPr>
            <a:r>
              <a:rPr lang="en-US" sz="7200" dirty="0">
                <a:solidFill>
                  <a:schemeClr val="accent3">
                    <a:lumMod val="25000"/>
                  </a:schemeClr>
                </a:solidFill>
                <a:latin typeface="Abadi"/>
              </a:rPr>
              <a:t>Predictive analysis using classification models</a:t>
            </a:r>
          </a:p>
          <a:p>
            <a:pPr marL="457200" lvl="1" indent="0">
              <a:lnSpc>
                <a:spcPct val="120000"/>
              </a:lnSpc>
              <a:spcBef>
                <a:spcPts val="1400"/>
              </a:spcBef>
              <a:buNone/>
            </a:pPr>
            <a:r>
              <a:rPr lang="en-US" sz="6400" dirty="0">
                <a:solidFill>
                  <a:schemeClr val="bg2">
                    <a:lumMod val="50000"/>
                  </a:schemeClr>
                </a:solidFill>
                <a:latin typeface="Abadi"/>
              </a:rPr>
              <a:t>We used machine learning library scikit-learn to build several classification models. Those models has been evaluated to keep the </a:t>
            </a:r>
            <a:r>
              <a:rPr lang="en-US" sz="6400">
                <a:solidFill>
                  <a:schemeClr val="bg2">
                    <a:lumMod val="50000"/>
                  </a:schemeClr>
                </a:solidFill>
                <a:latin typeface="Abadi"/>
              </a:rPr>
              <a:t>best performing.</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269071" cy="3129897"/>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The data collection process primarily involved extracting comprehensive datasets related to all SpaceX launches from the SpaceX API. Using Python's requests library, we made requests to gather detailed information on launch dates, payload mass, launch sites, booster versions, landing outcomes... Further, we utilize wikipedia web page with web scraping techniques to extract more useful data on Falcon 9 </a:t>
            </a:r>
            <a:r>
              <a:rPr lang="en-US" sz="2200">
                <a:solidFill>
                  <a:schemeClr val="accent3">
                    <a:lumMod val="25000"/>
                  </a:schemeClr>
                </a:solidFill>
                <a:latin typeface="Abadi"/>
              </a:rPr>
              <a:t>launches. The collected data was then processed to ensure consistency and stored both in csv file and sqlite 3 database.</a:t>
            </a:r>
            <a:endParaRPr lang="en-US" sz="2200" dirty="0">
              <a:solidFill>
                <a:schemeClr val="accent3">
                  <a:lumMod val="25000"/>
                </a:schemeClr>
              </a:solidFill>
              <a:latin typeface="Abadi"/>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5915" y="1732990"/>
            <a:ext cx="10108733" cy="4293160"/>
          </a:xfrm>
          <a:prstGeom prst="rect">
            <a:avLst/>
          </a:prstGeom>
        </p:spPr>
        <p:txBody>
          <a:bodyPr vert="horz" lIns="91440" tIns="45720" rIns="91440" bIns="45720" rtlCol="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Initial data collected from </a:t>
            </a:r>
            <a:r>
              <a:rPr lang="en-US" sz="2200" dirty="0">
                <a:solidFill>
                  <a:srgbClr val="CE9178"/>
                </a:solidFill>
                <a:latin typeface="Consolas"/>
                <a:hlinkClick r:id="rId3"/>
              </a:rPr>
              <a:t>https://api.spacexdata.com/v4/rockets/</a:t>
            </a:r>
            <a:endParaRPr lang="en-US" sz="2200" dirty="0">
              <a:solidFill>
                <a:srgbClr val="CE9178"/>
              </a:solidFill>
              <a:latin typeface="Consolas"/>
              <a:ea typeface="Calibri"/>
              <a:cs typeface="Calibri"/>
            </a:endParaRPr>
          </a:p>
          <a:p>
            <a:pPr>
              <a:lnSpc>
                <a:spcPct val="100000"/>
              </a:lnSpc>
              <a:spcBef>
                <a:spcPts val="1400"/>
              </a:spcBef>
            </a:pPr>
            <a:r>
              <a:rPr lang="en-US" sz="2200" dirty="0">
                <a:solidFill>
                  <a:schemeClr val="accent3">
                    <a:lumMod val="25000"/>
                  </a:schemeClr>
                </a:solidFill>
                <a:latin typeface="Abadi"/>
                <a:ea typeface="Calibri"/>
                <a:cs typeface="Calibri"/>
              </a:rPr>
              <a:t>Data has been parsed into </a:t>
            </a:r>
            <a:r>
              <a:rPr lang="en-US" sz="2200" err="1">
                <a:solidFill>
                  <a:schemeClr val="accent3">
                    <a:lumMod val="25000"/>
                  </a:schemeClr>
                </a:solidFill>
                <a:latin typeface="Abadi"/>
                <a:ea typeface="Calibri"/>
                <a:cs typeface="Calibri"/>
              </a:rPr>
              <a:t>DataFrame</a:t>
            </a:r>
            <a:r>
              <a:rPr lang="en-US" sz="2200" dirty="0">
                <a:solidFill>
                  <a:schemeClr val="accent3">
                    <a:lumMod val="25000"/>
                  </a:schemeClr>
                </a:solidFill>
                <a:latin typeface="Abadi"/>
                <a:ea typeface="Calibri"/>
                <a:cs typeface="Calibri"/>
              </a:rPr>
              <a:t> with pandas (Data content type : Json)</a:t>
            </a:r>
          </a:p>
          <a:p>
            <a:pPr>
              <a:lnSpc>
                <a:spcPct val="100000"/>
              </a:lnSpc>
              <a:spcBef>
                <a:spcPts val="1400"/>
              </a:spcBef>
            </a:pPr>
            <a:r>
              <a:rPr lang="en-US" sz="2200" dirty="0">
                <a:solidFill>
                  <a:schemeClr val="accent3">
                    <a:lumMod val="25000"/>
                  </a:schemeClr>
                </a:solidFill>
                <a:latin typeface="Abadi"/>
                <a:ea typeface="Calibri"/>
                <a:cs typeface="Calibri"/>
              </a:rPr>
              <a:t>Based on the ID's obtained from the first API call, call to :</a:t>
            </a:r>
          </a:p>
          <a:p>
            <a:pPr lvl="1">
              <a:lnSpc>
                <a:spcPct val="100000"/>
              </a:lnSpc>
              <a:spcBef>
                <a:spcPts val="1400"/>
              </a:spcBef>
            </a:pPr>
            <a:r>
              <a:rPr lang="en-US" sz="2200" dirty="0">
                <a:solidFill>
                  <a:srgbClr val="CE9178"/>
                </a:solidFill>
                <a:latin typeface="Consolas"/>
                <a:ea typeface="Calibri"/>
                <a:cs typeface="Calibri"/>
                <a:hlinkClick r:id="rId4"/>
              </a:rPr>
              <a:t>https://api.spacexdata.com/v4/launchpads/</a:t>
            </a:r>
            <a:r>
              <a:rPr lang="en-US" sz="2200" dirty="0">
                <a:solidFill>
                  <a:srgbClr val="CE9178"/>
                </a:solidFill>
                <a:latin typeface="Consolas"/>
                <a:ea typeface="Calibri"/>
                <a:cs typeface="Calibri"/>
              </a:rPr>
              <a:t> </a:t>
            </a:r>
            <a:r>
              <a:rPr lang="en-US" sz="2200" dirty="0">
                <a:solidFill>
                  <a:schemeClr val="accent3">
                    <a:lumMod val="25000"/>
                  </a:schemeClr>
                </a:solidFill>
                <a:latin typeface="Abadi"/>
                <a:ea typeface="Calibri"/>
                <a:cs typeface="Calibri"/>
              </a:rPr>
              <a:t>to obtain launchpads names and coordinates</a:t>
            </a:r>
          </a:p>
          <a:p>
            <a:pPr lvl="1">
              <a:lnSpc>
                <a:spcPct val="100000"/>
              </a:lnSpc>
              <a:spcBef>
                <a:spcPts val="1400"/>
              </a:spcBef>
            </a:pPr>
            <a:r>
              <a:rPr lang="en-US" sz="2200" dirty="0">
                <a:solidFill>
                  <a:srgbClr val="CE9178"/>
                </a:solidFill>
                <a:latin typeface="Consolas"/>
                <a:ea typeface="Calibri"/>
                <a:cs typeface="Calibri"/>
                <a:hlinkClick r:id="rId5"/>
              </a:rPr>
              <a:t>https://api.spacexdata.com/v4/payloads/</a:t>
            </a:r>
            <a:r>
              <a:rPr lang="en-US" sz="2200" dirty="0">
                <a:solidFill>
                  <a:srgbClr val="CE9178"/>
                </a:solidFill>
                <a:latin typeface="Consolas"/>
                <a:ea typeface="Calibri"/>
                <a:cs typeface="Calibri"/>
              </a:rPr>
              <a:t> </a:t>
            </a:r>
            <a:r>
              <a:rPr lang="en-US" sz="2200" dirty="0">
                <a:solidFill>
                  <a:schemeClr val="accent3">
                    <a:lumMod val="25000"/>
                  </a:schemeClr>
                </a:solidFill>
                <a:latin typeface="Abadi"/>
                <a:ea typeface="Calibri"/>
                <a:cs typeface="Calibri"/>
              </a:rPr>
              <a:t>to obtain information about the payload (orbit, mass)</a:t>
            </a:r>
          </a:p>
          <a:p>
            <a:pPr lvl="1">
              <a:lnSpc>
                <a:spcPct val="100000"/>
              </a:lnSpc>
              <a:spcBef>
                <a:spcPts val="1400"/>
              </a:spcBef>
            </a:pPr>
            <a:r>
              <a:rPr lang="en-US" sz="2200" dirty="0">
                <a:solidFill>
                  <a:srgbClr val="CE9178"/>
                </a:solidFill>
                <a:latin typeface="Consolas"/>
                <a:ea typeface="Calibri"/>
                <a:cs typeface="Calibri"/>
                <a:hlinkClick r:id="rId6"/>
              </a:rPr>
              <a:t>https://api.spacexdata.com/v4/cores/</a:t>
            </a:r>
            <a:r>
              <a:rPr lang="en-US" sz="2200" dirty="0">
                <a:solidFill>
                  <a:srgbClr val="CE9178"/>
                </a:solidFill>
                <a:latin typeface="Consolas"/>
                <a:ea typeface="Calibri"/>
                <a:cs typeface="Calibri"/>
              </a:rPr>
              <a:t> </a:t>
            </a:r>
            <a:r>
              <a:rPr lang="en-US" sz="2200" dirty="0">
                <a:solidFill>
                  <a:schemeClr val="accent3">
                    <a:lumMod val="25000"/>
                  </a:schemeClr>
                </a:solidFill>
                <a:latin typeface="Abadi"/>
                <a:ea typeface="Calibri"/>
                <a:cs typeface="Calibri"/>
              </a:rPr>
              <a:t>to obtain some useful </a:t>
            </a:r>
            <a:r>
              <a:rPr lang="en-US" sz="2200">
                <a:solidFill>
                  <a:schemeClr val="accent3">
                    <a:lumMod val="25000"/>
                  </a:schemeClr>
                </a:solidFill>
                <a:latin typeface="Abadi"/>
                <a:ea typeface="Calibri"/>
                <a:cs typeface="Calibri"/>
              </a:rPr>
              <a:t>information about the launch including its outcome</a:t>
            </a:r>
          </a:p>
          <a:p>
            <a:pPr marL="457200" lvl="1" indent="0">
              <a:lnSpc>
                <a:spcPct val="100000"/>
              </a:lnSpc>
              <a:spcBef>
                <a:spcPts val="1400"/>
              </a:spcBef>
              <a:buNone/>
            </a:pPr>
            <a:r>
              <a:rPr lang="en-US" sz="2200" dirty="0">
                <a:ea typeface="+mn-lt"/>
                <a:cs typeface="+mn-lt"/>
              </a:rPr>
              <a:t>https://github.com/KadAik/IBM-Data-Science/blob/main/Capstone%20SpaceX/01%20Data%20Collection%20using%20SpaceX's%20APIs.ipynb</a:t>
            </a:r>
            <a:endParaRPr lang="en-US" dirty="0"/>
          </a:p>
          <a:p>
            <a:pPr lvl="1">
              <a:lnSpc>
                <a:spcPct val="100000"/>
              </a:lnSpc>
              <a:spcBef>
                <a:spcPts val="1400"/>
              </a:spcBef>
            </a:pPr>
            <a:endParaRPr lang="en-US" sz="2200" dirty="0">
              <a:solidFill>
                <a:srgbClr val="CE9178"/>
              </a:solidFill>
              <a:latin typeface="Consolas"/>
              <a:ea typeface="Calibri"/>
              <a:cs typeface="Calibri"/>
            </a:endParaRPr>
          </a:p>
          <a:p>
            <a:pPr lvl="1">
              <a:lnSpc>
                <a:spcPct val="100000"/>
              </a:lnSpc>
              <a:spcBef>
                <a:spcPts val="1400"/>
              </a:spcBef>
              <a:buFont typeface="Courier New" panose="020B0604020202020204" pitchFamily="34" charset="0"/>
              <a:buChar char="o"/>
            </a:pPr>
            <a:endParaRPr lang="en-US" sz="1800" dirty="0">
              <a:solidFill>
                <a:srgbClr val="292929"/>
              </a:solidFill>
              <a:latin typeface="Abadi"/>
              <a:ea typeface="Calibri"/>
              <a:cs typeface="Calibri"/>
            </a:endParaRPr>
          </a:p>
          <a:p>
            <a:pPr>
              <a:lnSpc>
                <a:spcPct val="100000"/>
              </a:lnSpc>
              <a:spcBef>
                <a:spcPts val="1400"/>
              </a:spcBef>
            </a:pPr>
            <a:endParaRPr lang="en-US" sz="2200" dirty="0">
              <a:solidFill>
                <a:srgbClr val="292929"/>
              </a:solidFill>
              <a:latin typeface="Abadi"/>
              <a:ea typeface="Calibri"/>
              <a:cs typeface="Calibri"/>
            </a:endParaRPr>
          </a:p>
          <a:p>
            <a:pPr>
              <a:lnSpc>
                <a:spcPct val="100000"/>
              </a:lnSpc>
              <a:spcBef>
                <a:spcPts val="1400"/>
              </a:spcBef>
            </a:pPr>
            <a:endParaRPr lang="en-US" sz="2200">
              <a:solidFill>
                <a:srgbClr val="292929"/>
              </a:solidFill>
              <a:latin typeface="Abadi"/>
              <a:ea typeface="Calibri" panose="020F0502020204030204"/>
              <a:cs typeface="Calibri" panose="020F0502020204030204"/>
            </a:endParaRPr>
          </a:p>
          <a:p>
            <a:endParaRPr lang="en-US">
              <a:solidFill>
                <a:srgbClr val="000000"/>
              </a:solidFill>
              <a:latin typeface="Calibri" panose="020F0502020204030204"/>
              <a:ea typeface="Calibri" panose="020F0502020204030204"/>
              <a:cs typeface="Calibri" panose="020F0502020204030204"/>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25053"/>
            <a:ext cx="10980738" cy="4719263"/>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Get request to </a:t>
            </a:r>
            <a:r>
              <a:rPr lang="en-US" sz="2200" dirty="0">
                <a:solidFill>
                  <a:srgbClr val="CE9178"/>
                </a:solidFill>
                <a:latin typeface="Consolas"/>
                <a:hlinkClick r:id="rId3"/>
              </a:rPr>
              <a:t>https://en.wikipedia.org/w/index.php?title=List_of_Falcon_9_and_Falcon_Heavy_launches&amp;oldid=1027686922</a:t>
            </a:r>
            <a:r>
              <a:rPr lang="en-US" sz="2200" dirty="0">
                <a:solidFill>
                  <a:srgbClr val="CE9178"/>
                </a:solidFill>
                <a:latin typeface="Consolas"/>
              </a:rPr>
              <a:t> </a:t>
            </a:r>
            <a:r>
              <a:rPr lang="en-US" sz="2200" dirty="0">
                <a:solidFill>
                  <a:schemeClr val="accent3">
                    <a:lumMod val="25000"/>
                  </a:schemeClr>
                </a:solidFill>
                <a:latin typeface="Abadi"/>
                <a:ea typeface="Calibri"/>
                <a:cs typeface="Calibri"/>
              </a:rPr>
              <a:t>related to SpaceX's Falcon 9 launches</a:t>
            </a:r>
          </a:p>
          <a:p>
            <a:pPr>
              <a:lnSpc>
                <a:spcPct val="100000"/>
              </a:lnSpc>
              <a:spcBef>
                <a:spcPts val="1400"/>
              </a:spcBef>
            </a:pPr>
            <a:r>
              <a:rPr lang="en-US" sz="2200" dirty="0">
                <a:solidFill>
                  <a:schemeClr val="accent3">
                    <a:lumMod val="25000"/>
                  </a:schemeClr>
                </a:solidFill>
                <a:latin typeface="Abadi"/>
                <a:ea typeface="Calibri"/>
                <a:cs typeface="Calibri"/>
              </a:rPr>
              <a:t>Response's text content from the website parsed with </a:t>
            </a:r>
            <a:r>
              <a:rPr lang="en-US" sz="2200" err="1">
                <a:solidFill>
                  <a:schemeClr val="accent3">
                    <a:lumMod val="25000"/>
                  </a:schemeClr>
                </a:solidFill>
                <a:latin typeface="Abadi"/>
                <a:ea typeface="Calibri"/>
                <a:cs typeface="Calibri"/>
              </a:rPr>
              <a:t>BeautifulSoup</a:t>
            </a:r>
            <a:endParaRPr lang="en-US" sz="2200">
              <a:solidFill>
                <a:schemeClr val="accent3">
                  <a:lumMod val="25000"/>
                </a:schemeClr>
              </a:solidFill>
              <a:latin typeface="Abadi"/>
              <a:ea typeface="Calibri"/>
              <a:cs typeface="Calibri"/>
            </a:endParaRPr>
          </a:p>
          <a:p>
            <a:pPr>
              <a:lnSpc>
                <a:spcPct val="100000"/>
              </a:lnSpc>
              <a:spcBef>
                <a:spcPts val="1400"/>
              </a:spcBef>
            </a:pPr>
            <a:r>
              <a:rPr lang="en-US" sz="2200" dirty="0">
                <a:solidFill>
                  <a:schemeClr val="accent3">
                    <a:lumMod val="25000"/>
                  </a:schemeClr>
                </a:solidFill>
                <a:latin typeface="Abadi"/>
                <a:ea typeface="Calibri"/>
                <a:cs typeface="Calibri"/>
              </a:rPr>
              <a:t>All tables on the webpage has been extracted with query on the parsed html Response</a:t>
            </a:r>
          </a:p>
          <a:p>
            <a:pPr>
              <a:lnSpc>
                <a:spcPct val="100000"/>
              </a:lnSpc>
              <a:spcBef>
                <a:spcPts val="1400"/>
              </a:spcBef>
            </a:pPr>
            <a:r>
              <a:rPr lang="en-US" sz="2200" dirty="0">
                <a:solidFill>
                  <a:schemeClr val="accent3">
                    <a:lumMod val="25000"/>
                  </a:schemeClr>
                </a:solidFill>
                <a:latin typeface="Abadi"/>
                <a:ea typeface="Calibri"/>
                <a:cs typeface="Calibri"/>
              </a:rPr>
              <a:t>The table of interest has been selected</a:t>
            </a:r>
          </a:p>
          <a:p>
            <a:pPr>
              <a:lnSpc>
                <a:spcPct val="100000"/>
              </a:lnSpc>
              <a:spcBef>
                <a:spcPts val="1400"/>
              </a:spcBef>
            </a:pPr>
            <a:r>
              <a:rPr lang="en-US" sz="2200" dirty="0">
                <a:solidFill>
                  <a:schemeClr val="accent3">
                    <a:lumMod val="25000"/>
                  </a:schemeClr>
                </a:solidFill>
                <a:latin typeface="Abadi"/>
                <a:ea typeface="Calibri"/>
                <a:cs typeface="Calibri"/>
              </a:rPr>
              <a:t>A </a:t>
            </a:r>
            <a:r>
              <a:rPr lang="en-US" sz="2200" err="1">
                <a:solidFill>
                  <a:schemeClr val="accent3">
                    <a:lumMod val="25000"/>
                  </a:schemeClr>
                </a:solidFill>
                <a:latin typeface="Abadi"/>
                <a:ea typeface="Calibri"/>
                <a:cs typeface="Calibri"/>
              </a:rPr>
              <a:t>DataFrame</a:t>
            </a:r>
            <a:r>
              <a:rPr lang="en-US" sz="2200" dirty="0">
                <a:solidFill>
                  <a:schemeClr val="accent3">
                    <a:lumMod val="25000"/>
                  </a:schemeClr>
                </a:solidFill>
                <a:latin typeface="Abadi"/>
                <a:ea typeface="Calibri"/>
                <a:cs typeface="Calibri"/>
              </a:rPr>
              <a:t> has been created based on the table content</a:t>
            </a:r>
          </a:p>
          <a:p>
            <a:pPr marL="0" indent="0">
              <a:lnSpc>
                <a:spcPct val="100000"/>
              </a:lnSpc>
              <a:spcBef>
                <a:spcPts val="1400"/>
              </a:spcBef>
              <a:buNone/>
            </a:pPr>
            <a:r>
              <a:rPr lang="en-US" sz="2200" dirty="0">
                <a:solidFill>
                  <a:schemeClr val="accent3">
                    <a:lumMod val="25000"/>
                  </a:schemeClr>
                </a:solidFill>
                <a:ea typeface="+mn-lt"/>
                <a:cs typeface="+mn-lt"/>
              </a:rPr>
              <a:t>https://github.com/KadAik/IBM-Data-Science/blob/main/Capstone%20SpaceX/02%20Data%20Collection%20with%20web%20scraping.ipynb</a:t>
            </a:r>
            <a:endParaRPr lang="en-US" dirty="0">
              <a:solidFill>
                <a:schemeClr val="accent3">
                  <a:lumMod val="25000"/>
                </a:schemeClr>
              </a:solidFill>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51</Slides>
  <Notes>4</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1676</cp:revision>
  <dcterms:created xsi:type="dcterms:W3CDTF">2021-04-29T18:58:34Z</dcterms:created>
  <dcterms:modified xsi:type="dcterms:W3CDTF">2024-05-20T09:11:02Z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